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6.jpg" ContentType="image/jpg"/>
  <Override PartName="/ppt/media/image16.jpg" ContentType="image/jpg"/>
  <Override PartName="/ppt/media/image18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9.jpg" ContentType="image/jpg"/>
  <Override PartName="/ppt/media/image31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55"/>
  </p:notes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04" r:id="rId35"/>
    <p:sldId id="305" r:id="rId36"/>
    <p:sldId id="306" r:id="rId37"/>
    <p:sldId id="293" r:id="rId38"/>
    <p:sldId id="288" r:id="rId39"/>
    <p:sldId id="289" r:id="rId40"/>
    <p:sldId id="290" r:id="rId41"/>
    <p:sldId id="291" r:id="rId42"/>
    <p:sldId id="294" r:id="rId43"/>
    <p:sldId id="295" r:id="rId44"/>
    <p:sldId id="296" r:id="rId45"/>
    <p:sldId id="297" r:id="rId46"/>
    <p:sldId id="298" r:id="rId47"/>
    <p:sldId id="300" r:id="rId48"/>
    <p:sldId id="299" r:id="rId49"/>
    <p:sldId id="301" r:id="rId50"/>
    <p:sldId id="302" r:id="rId51"/>
    <p:sldId id="303" r:id="rId52"/>
    <p:sldId id="307" r:id="rId53"/>
    <p:sldId id="308" r:id="rId5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042"/>
    <a:srgbClr val="082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84005-1C98-484A-BA21-1940BBF830FA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D5E57-2AD8-4B55-B3E3-79401A646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05199"/>
            <a:ext cx="8229600" cy="1447800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rgbClr val="0A406E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952999"/>
            <a:ext cx="8229600" cy="116204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n w="12700">
                  <a:solidFill>
                    <a:srgbClr val="0A406E"/>
                  </a:solidFill>
                </a:ln>
                <a:solidFill>
                  <a:srgbClr val="EAEAEA"/>
                </a:solidFill>
                <a:effectLst>
                  <a:outerShdw blurRad="25400" dist="25400" dir="2700000" algn="tl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  <a:latin typeface="Arial Black" panose="020B0A04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83B25-BF64-40AF-82B2-8E93AC334513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1/19/2021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DC4D1-29E4-47D4-B2F5-C9E509FFD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2857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9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051F41-AC9B-4F50-9536-954CCBF06790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1/19/2021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30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376173"/>
            <a:ext cx="4023360" cy="44805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253" y="1376173"/>
            <a:ext cx="4018547" cy="44805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16C15-F3C5-4265-8450-DDC93312177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1/19/2021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12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92C08-3FC6-4EE3-877D-3AD9E5589923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1/19/2021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26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A1EB6-20F5-4545-B25F-FD6DE202994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1/19/2021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45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715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0009" y="320286"/>
            <a:ext cx="5968845" cy="457200"/>
          </a:xfrm>
          <a:prstGeom prst="rect">
            <a:avLst/>
          </a:prstGeom>
        </p:spPr>
        <p:txBody>
          <a:bodyPr vert="horz" lIns="0" tIns="91440" rIns="0" bIns="9144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9455"/>
            <a:ext cx="8229600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242187"/>
            <a:ext cx="20574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B19067-3587-4D08-B0AE-AFE81D75C579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42187"/>
            <a:ext cx="30861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9400" y="6242187"/>
            <a:ext cx="20574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41A4C1-1F66-42BA-B70C-1476E5536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920009" y="262126"/>
            <a:ext cx="5968845" cy="45720"/>
          </a:xfrm>
          <a:prstGeom prst="rect">
            <a:avLst/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60000">
                <a:schemeClr val="tx2">
                  <a:lumMod val="60000"/>
                  <a:lumOff val="40000"/>
                </a:schemeClr>
              </a:gs>
              <a:gs pos="100000">
                <a:srgbClr val="082040"/>
              </a:gs>
            </a:gsLst>
            <a:lin ang="0" scaled="1"/>
          </a:gra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920009" y="777486"/>
            <a:ext cx="5968845" cy="45720"/>
          </a:xfrm>
          <a:prstGeom prst="rect">
            <a:avLst/>
          </a:prstGeom>
          <a:gradFill rotWithShape="1">
            <a:gsLst>
              <a:gs pos="0">
                <a:schemeClr val="accent1">
                  <a:lumMod val="20000"/>
                  <a:lumOff val="80000"/>
                </a:schemeClr>
              </a:gs>
              <a:gs pos="60000">
                <a:schemeClr val="tx2">
                  <a:lumMod val="60000"/>
                  <a:lumOff val="40000"/>
                </a:schemeClr>
              </a:gs>
              <a:gs pos="100000">
                <a:srgbClr val="082040"/>
              </a:gs>
            </a:gsLst>
            <a:lin ang="0" scaled="1"/>
          </a:gra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gray">
          <a:xfrm>
            <a:off x="0" y="6002136"/>
            <a:ext cx="9144000" cy="1047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" y="137406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bg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1" kern="1200">
          <a:solidFill>
            <a:srgbClr val="082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–"/>
        <a:defRPr sz="18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86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1" kern="1200">
          <a:solidFill>
            <a:srgbClr val="082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01688" indent="-173038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–"/>
        <a:defRPr sz="1400" b="1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69963" indent="-16827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b="1" kern="1200">
          <a:solidFill>
            <a:srgbClr val="082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E4850B-D35D-4AD5-B7BD-E4E6FB304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ro" b="1" i="0" u="none" baseline="0" dirty="0"/>
              <a:t>Analiza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Browsere internet</a:t>
            </a:r>
            <a:endParaRPr lang="ro" dirty="0"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E30E3C1-7DE5-4B7E-81B1-693B646E8CE1}"/>
              </a:ext>
            </a:extLst>
          </p:cNvPr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ro" sz="2000" b="1" i="0" u="none" baseline="0"/>
              <a:t>Chrome</a:t>
            </a:r>
          </a:p>
          <a:p>
            <a:pPr algn="l" rtl="0"/>
            <a:r>
              <a:rPr lang="ro" sz="2000" b="1" i="0" u="none" baseline="0"/>
              <a:t>Firefox</a:t>
            </a:r>
          </a:p>
          <a:p>
            <a:pPr algn="l" rtl="0"/>
            <a:r>
              <a:rPr lang="ro" sz="2000" b="1" i="0" u="none" baseline="0"/>
              <a:t>Opera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8BAC3A4-D41A-4BB1-B6C8-56F10787FF1B}"/>
              </a:ext>
            </a:extLst>
          </p:cNvPr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ro" sz="2000" b="0" i="0" u="none" baseline="0"/>
              <a:t>Safari</a:t>
            </a:r>
          </a:p>
          <a:p>
            <a:pPr algn="l" rtl="0"/>
            <a:r>
              <a:rPr lang="ro" sz="2000" b="0" i="0" u="none" baseline="0"/>
              <a:t>Edge/Internet Explorer</a:t>
            </a:r>
          </a:p>
          <a:p>
            <a:pPr algn="l" rtl="0"/>
            <a:r>
              <a:rPr lang="ro" sz="2000" b="0" i="0" u="none" baseline="0"/>
              <a:t>Mult mai multe!</a:t>
            </a:r>
            <a:endParaRPr lang="ro" sz="2000" dirty="0"/>
          </a:p>
        </p:txBody>
      </p:sp>
      <p:sp>
        <p:nvSpPr>
          <p:cNvPr id="4" name="object 4"/>
          <p:cNvSpPr/>
          <p:nvPr/>
        </p:nvSpPr>
        <p:spPr>
          <a:xfrm>
            <a:off x="688206" y="3438525"/>
            <a:ext cx="7772400" cy="145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8686" y="5764400"/>
            <a:ext cx="263144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rtl="0">
              <a:lnSpc>
                <a:spcPct val="100000"/>
              </a:lnSpc>
            </a:pPr>
            <a:r>
              <a:rPr lang="ro" sz="800" b="1" i="0" u="none" spc="-55" baseline="0">
                <a:latin typeface="Arial"/>
                <a:cs typeface="Arial"/>
              </a:rPr>
              <a:t>Sursa </a:t>
            </a:r>
            <a:r>
              <a:rPr lang="ro" sz="800" b="1" i="0" u="none" spc="-65" baseline="0">
                <a:latin typeface="Arial"/>
                <a:cs typeface="Arial"/>
              </a:rPr>
              <a:t>imaginii:</a:t>
            </a:r>
            <a:r>
              <a:rPr lang="ro" sz="800" b="1" i="0" u="none" spc="-240" baseline="0">
                <a:latin typeface="Arial"/>
                <a:cs typeface="Arial"/>
              </a:rPr>
              <a:t> </a:t>
            </a:r>
            <a:r>
              <a:rPr lang="ro" sz="800" b="1" i="0" u="none" spc="-40" baseline="0">
                <a:latin typeface="Arial"/>
                <a:cs typeface="Arial"/>
              </a:rPr>
              <a:t>www.edudemic.com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8A68FF-CF39-4798-A788-27A01F47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Internet Explorer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DE828AB-0B35-4334-8DB9-F6B07FF48C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Dezvoltat de Microsoft și furnizat în mod implicit cu toate sistemele Windows</a:t>
            </a:r>
          </a:p>
          <a:p>
            <a:pPr algn="l" rtl="0"/>
            <a:r>
              <a:rPr lang="ro" b="1" i="0" u="none" baseline="0"/>
              <a:t>Stocarea datelor a fost schimbată cu IE10, când Microsoft a început să utilizeze bazele de date ESE (Jet Blue) și a trecut de la analiștii standard index.dat</a:t>
            </a:r>
          </a:p>
          <a:p>
            <a:pPr algn="l" rtl="0"/>
            <a:r>
              <a:rPr lang="ro" b="1" i="0" u="none" baseline="0"/>
              <a:t>Date generale despre utilizator găsite în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XP: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Settings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7+: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C:\Users\%user%\AppData\Local\Microsoft\Windows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25471A-B701-4C46-8BE0-864E871F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Firefox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471AFAD-C04A-48AD-9B09-091679E1B8C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ln w="3175">
            <a:noFill/>
          </a:ln>
        </p:spPr>
        <p:txBody>
          <a:bodyPr/>
          <a:lstStyle/>
          <a:p>
            <a:pPr algn="l" rtl="0"/>
            <a:r>
              <a:rPr lang="ro" b="1" i="0" u="none" baseline="0"/>
              <a:t>Creat de Mozilla</a:t>
            </a:r>
          </a:p>
          <a:p>
            <a:pPr algn="l" rtl="0"/>
            <a:r>
              <a:rPr lang="ro" b="1" i="0" u="none" baseline="0"/>
              <a:t>Folosește baze de date SQLite, XML, și JSON </a:t>
            </a:r>
          </a:p>
          <a:p>
            <a:pPr algn="l" rtl="0"/>
            <a:r>
              <a:rPr lang="ro" b="1" i="0" u="none" baseline="0"/>
              <a:t>Locațiile generale de date ale utilizatorului: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XP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Settings\%user%\Application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Data\Mozilla\Firefox\Profiles\########.default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7+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C:\Users\%user%\AppData\Local\Mozilla\Firefox\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	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Profiles\########.default\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2B1531-40C7-43EF-9D47-BF36F3ED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Mai multe browsere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3F70F01-376C-4774-B633-4A7CD82A82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ro" b="1" i="0" u="none" baseline="0"/>
              <a:t>Chrome</a:t>
            </a:r>
          </a:p>
          <a:p>
            <a:pPr lvl="1" algn="l" rtl="0"/>
            <a:r>
              <a:rPr lang="ro" b="1" i="0" u="none" baseline="0"/>
              <a:t>Creat de Google</a:t>
            </a:r>
          </a:p>
          <a:p>
            <a:pPr lvl="1" algn="l" rtl="0"/>
            <a:r>
              <a:rPr lang="ro" b="1" i="0" u="none" baseline="0"/>
              <a:t>Utilizează bazele de date SQLite, JSON și formatele de fișiere de proprietate</a:t>
            </a:r>
          </a:p>
          <a:p>
            <a:pPr lvl="1" algn="l" rtl="0"/>
            <a:r>
              <a:rPr lang="ro" b="1" i="0" u="none" baseline="0"/>
              <a:t>Locațiile generale de date ale utilizatorului:</a:t>
            </a:r>
          </a:p>
          <a:p>
            <a:pPr lvl="2" algn="l" rtl="0">
              <a:tabLst>
                <a:tab pos="1143000" algn="l"/>
              </a:tabLst>
            </a:pPr>
            <a:r>
              <a:rPr lang="ro" b="1" i="0" u="none" baseline="0"/>
              <a:t>XP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			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Settings\Application Data\Google\Chrome\User Data\Default</a:t>
            </a:r>
          </a:p>
          <a:p>
            <a:pPr lvl="2" algn="l" rtl="0">
              <a:tabLst>
                <a:tab pos="1143000" algn="l"/>
              </a:tabLst>
            </a:pPr>
            <a:r>
              <a:rPr lang="ro" b="1" i="0" u="none" baseline="0"/>
              <a:t>7+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C:\Users\%user%\AppData\Local\Google\Chrome\User</a:t>
            </a:r>
          </a:p>
          <a:p>
            <a:pPr algn="l" rtl="0"/>
            <a:r>
              <a:rPr lang="ro" b="1" i="0" u="none" baseline="0"/>
              <a:t>Data\Default</a:t>
            </a:r>
          </a:p>
          <a:p>
            <a:pPr algn="l" rtl="0"/>
            <a:r>
              <a:rPr lang="ro" b="1" i="0" u="none" baseline="0"/>
              <a:t>Safari</a:t>
            </a:r>
          </a:p>
          <a:p>
            <a:pPr lvl="1" algn="l" rtl="0"/>
            <a:r>
              <a:rPr lang="ro" b="1" i="0" u="none" baseline="0"/>
              <a:t>Browser livrat cu toate sistemele Apple</a:t>
            </a:r>
          </a:p>
          <a:p>
            <a:pPr lvl="1" algn="l" rtl="0"/>
            <a:r>
              <a:rPr lang="ro" b="1" i="0" u="none" baseline="0"/>
              <a:t>Folosește Plists și baze de date SQLite</a:t>
            </a:r>
          </a:p>
          <a:p>
            <a:pPr algn="l" rtl="0"/>
            <a:r>
              <a:rPr lang="ro" b="1" i="0" u="none" baseline="0"/>
              <a:t>Alte browsere includ Opera, Torch, IceDragon și multe altele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CF1DA1-FFA7-4ECC-929F-FC947D7F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Identificarea probelor relevante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64B9F20-B946-44FB-8A69-CE690C608AF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Unde căutăm artefacte suspecte în Internet?</a:t>
            </a:r>
          </a:p>
          <a:p>
            <a:pPr lvl="1" algn="l" rtl="0"/>
            <a:r>
              <a:rPr lang="ro" b="1" i="0" u="none" baseline="0"/>
              <a:t>Istoria</a:t>
            </a:r>
          </a:p>
          <a:p>
            <a:pPr lvl="1" algn="l" rtl="0"/>
            <a:r>
              <a:rPr lang="ro" b="1" i="0" u="none" baseline="0"/>
              <a:t>Cache</a:t>
            </a:r>
          </a:p>
          <a:p>
            <a:pPr lvl="1" algn="l" rtl="0"/>
            <a:r>
              <a:rPr lang="ro" b="1" i="0" u="none" baseline="0"/>
              <a:t>Cookies</a:t>
            </a:r>
          </a:p>
          <a:p>
            <a:pPr lvl="1" algn="l" rtl="0"/>
            <a:r>
              <a:rPr lang="ro" b="1" i="0" u="none" baseline="0"/>
              <a:t>Directoriul Downloads</a:t>
            </a:r>
          </a:p>
          <a:p>
            <a:pPr lvl="1" algn="l" rtl="0"/>
            <a:r>
              <a:rPr lang="ro" b="1" i="0" u="none" baseline="0"/>
              <a:t>Bookmarks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13F7FD-8059-442F-9817-46149FC3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14</a:t>
            </a:fld>
            <a:endParaRPr lang="ro" noProof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Istoricul Internet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20C6A89-C0AC-4037-8C53-3AEB2D71620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Browserele înregistrează o istorie detaliată a site-urilor web și a resurselor accesate</a:t>
            </a:r>
          </a:p>
          <a:p>
            <a:pPr algn="l" rtl="0"/>
            <a:r>
              <a:rPr lang="ro" b="1" i="0" u="none" baseline="0"/>
              <a:t>Informațiile pot include</a:t>
            </a:r>
          </a:p>
          <a:p>
            <a:pPr lvl="1" algn="l" rtl="0"/>
            <a:r>
              <a:rPr lang="ro" b="1" i="0" u="none" baseline="0"/>
              <a:t>Termenii de căutare în motorul de căutare</a:t>
            </a:r>
          </a:p>
          <a:p>
            <a:pPr lvl="1" algn="l" rtl="0"/>
            <a:r>
              <a:rPr lang="ro" b="1" i="0" u="none" baseline="0"/>
              <a:t>Fișierele descărcate</a:t>
            </a:r>
          </a:p>
          <a:p>
            <a:pPr lvl="1" algn="l" rtl="0"/>
            <a:r>
              <a:rPr lang="ro" b="1" i="0" u="none" baseline="0"/>
              <a:t>Cercetarea efectuată</a:t>
            </a:r>
          </a:p>
          <a:p>
            <a:pPr lvl="1" algn="l" rtl="0"/>
            <a:r>
              <a:rPr lang="ro" b="1" i="0" u="none" baseline="0"/>
              <a:t>Accesul la webmail</a:t>
            </a:r>
          </a:p>
          <a:p>
            <a:pPr lvl="1" algn="l" rtl="0"/>
            <a:r>
              <a:rPr lang="ro" b="1" i="0" u="none" baseline="0"/>
              <a:t>Activitatea în rețelele sociale/Lista de prieteni</a:t>
            </a:r>
          </a:p>
          <a:p>
            <a:pPr lvl="1" algn="l" rtl="0"/>
            <a:r>
              <a:rPr lang="ro" b="1" i="0" u="none" baseline="0"/>
              <a:t>Și mult mai multe...</a:t>
            </a:r>
          </a:p>
          <a:p>
            <a:pPr algn="l" rtl="0"/>
            <a:r>
              <a:rPr lang="ro" b="1" i="0" u="none" baseline="0"/>
              <a:t>O cronologie a activității utilizatorului/profilului utilizării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CCB74C-2113-406C-9035-5C984F0F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Istoricul Internetului - Internet Explorer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BE3DBC2-3555-4311-B09A-0DAC600C21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spcAft>
                <a:spcPts val="300"/>
              </a:spcAft>
            </a:pPr>
            <a:r>
              <a:rPr lang="ro" b="1" i="0" u="none" baseline="0"/>
              <a:t>Stocat în structura binară index.dat familiară</a:t>
            </a:r>
          </a:p>
          <a:p>
            <a:pPr algn="l" rtl="0">
              <a:spcAft>
                <a:spcPts val="300"/>
              </a:spcAft>
            </a:pPr>
            <a:r>
              <a:rPr lang="ro" b="1" i="0" u="none" baseline="0"/>
              <a:t>Înregistrează activitatea Internet Explorer și Windows Explorer</a:t>
            </a:r>
          </a:p>
          <a:p>
            <a:pPr algn="l" rtl="0">
              <a:spcAft>
                <a:spcPts val="300"/>
              </a:spcAft>
            </a:pPr>
            <a:r>
              <a:rPr lang="ro" b="1" i="0" u="none" baseline="0"/>
              <a:t>Formatul de fișier nu s-a schimbat de la IE4</a:t>
            </a:r>
          </a:p>
          <a:p>
            <a:pPr algn="l" rtl="0">
              <a:spcAft>
                <a:spcPts val="300"/>
              </a:spcAft>
            </a:pPr>
            <a:r>
              <a:rPr lang="ro" b="1" i="0" u="none" baseline="0"/>
              <a:t>Situat în directoare ascunse ale sistemului:</a:t>
            </a:r>
          </a:p>
          <a:p>
            <a:pPr lvl="1" algn="l" rtl="0">
              <a:spcAft>
                <a:spcPts val="300"/>
              </a:spcAft>
              <a:tabLst>
                <a:tab pos="1257300" algn="l"/>
              </a:tabLst>
            </a:pPr>
            <a:r>
              <a:rPr lang="ro" b="1" i="0" u="none" baseline="0"/>
              <a:t>XP</a:t>
            </a:r>
            <a:r>
              <a:rPr lang="ro" sz="2000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Settings\History\History.IE5</a:t>
            </a:r>
          </a:p>
          <a:p>
            <a:pPr lvl="1" algn="l" rtl="0">
              <a:spcAft>
                <a:spcPts val="300"/>
              </a:spcAft>
              <a:tabLst>
                <a:tab pos="1257300" algn="l"/>
              </a:tabLst>
            </a:pPr>
            <a:r>
              <a:rPr lang="ro" b="1" i="0" u="none" baseline="0"/>
              <a:t>7 (IE9)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C:\Users\%user%\AppData\Local\Microsoft\Windows\History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A5E18C-6372-4AF8-9716-C5031E65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16</a:t>
            </a:fld>
            <a:endParaRPr lang="ro" noProof="0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609600" y="3840411"/>
            <a:ext cx="7223760" cy="2179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Internet Explorer 9 și versiunile anterioare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39169BD-7CF4-4105-9D22-95587DC8795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Format cronologic</a:t>
            </a:r>
          </a:p>
          <a:p>
            <a:pPr algn="l" rtl="0"/>
            <a:r>
              <a:rPr lang="ro" b="1" i="0" u="none" baseline="0"/>
              <a:t>Directori săptămânale și zilnice</a:t>
            </a:r>
          </a:p>
          <a:p>
            <a:pPr algn="l" rtl="0"/>
            <a:r>
              <a:rPr lang="ro" b="1" i="0" u="none" baseline="0"/>
              <a:t>Index.dat master conține informații pentru toate subdirectoriile</a:t>
            </a:r>
          </a:p>
          <a:p>
            <a:pPr lvl="1" algn="l" rtl="0"/>
            <a:r>
              <a:rPr lang="ro" b="1" i="0" u="none" baseline="0"/>
              <a:t>Fiecare subdirector conține un index.dat pentru o anumită perioadă de timp</a:t>
            </a: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600200" y="2886042"/>
            <a:ext cx="5943600" cy="3110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0787" y="5681769"/>
            <a:ext cx="14097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0" marR="5080" indent="-387350" algn="l" rtl="0">
              <a:lnSpc>
                <a:spcPct val="100000"/>
              </a:lnSpc>
            </a:pPr>
            <a:r>
              <a:rPr lang="ro" sz="800" b="1" i="0" u="none" spc="-55" baseline="0">
                <a:latin typeface="Arial"/>
                <a:cs typeface="Arial"/>
              </a:rPr>
              <a:t>Sursa:</a:t>
            </a:r>
            <a:r>
              <a:rPr lang="ro" sz="800" b="0" i="0" u="none" spc="-55" baseline="0">
                <a:latin typeface="Arial"/>
                <a:cs typeface="Arial"/>
              </a:rPr>
              <a:t>	</a:t>
            </a:r>
            <a:r>
              <a:rPr lang="ro" sz="800" b="1" i="0" u="none" spc="-60" baseline="0">
                <a:latin typeface="Arial"/>
                <a:cs typeface="Arial"/>
              </a:rPr>
              <a:t>Lee</a:t>
            </a:r>
            <a:r>
              <a:rPr lang="ro" sz="800" b="1" i="0" u="none" spc="-5" baseline="0">
                <a:latin typeface="Arial"/>
                <a:cs typeface="Arial"/>
              </a:rPr>
              <a:t>/ </a:t>
            </a:r>
            <a:r>
              <a:rPr lang="ro" sz="800" b="1" i="0" u="none" spc="-20" baseline="0">
                <a:latin typeface="Arial"/>
                <a:cs typeface="Arial"/>
              </a:rPr>
              <a:t>Tilbury</a:t>
            </a:r>
            <a:r>
              <a:rPr lang="ro" sz="800" b="1" i="0" u="none" spc="-15" baseline="0">
                <a:latin typeface="Arial"/>
                <a:cs typeface="Arial"/>
              </a:rPr>
              <a:t>; </a:t>
            </a:r>
            <a:r>
              <a:rPr lang="ro" sz="800" b="1" i="0" u="none" spc="-10" baseline="0">
                <a:latin typeface="Arial"/>
                <a:cs typeface="Arial"/>
              </a:rPr>
              <a:t>Internet </a:t>
            </a:r>
            <a:r>
              <a:rPr lang="ro" sz="800" b="1" i="0" u="none" spc="-50" baseline="0">
                <a:latin typeface="Arial"/>
                <a:cs typeface="Arial"/>
              </a:rPr>
              <a:t>Browser</a:t>
            </a:r>
            <a:r>
              <a:rPr lang="ro" sz="800" b="1" i="0" u="none" spc="-170" baseline="0">
                <a:latin typeface="Arial"/>
                <a:cs typeface="Arial"/>
              </a:rPr>
              <a:t> </a:t>
            </a:r>
            <a:r>
              <a:rPr lang="ro" sz="800" b="1" i="0" u="none" spc="-65" baseline="0">
                <a:latin typeface="Arial"/>
                <a:cs typeface="Arial"/>
              </a:rPr>
              <a:t>Forensics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D4C043-CB6B-417D-9C4D-FD8914B6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Internet Explorer 10+</a:t>
            </a:r>
            <a:endParaRPr lang="ro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2D82C66-15B3-40E7-B782-8B3FA8C9C69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Aft>
                <a:spcPts val="0"/>
              </a:spcAft>
            </a:pPr>
            <a:r>
              <a:rPr lang="ro" b="1" i="0" u="none" baseline="0"/>
              <a:t>WebCacheV01.dat</a:t>
            </a:r>
          </a:p>
          <a:p>
            <a:pPr lvl="1" algn="l" rtl="0">
              <a:spcAft>
                <a:spcPts val="0"/>
              </a:spcAft>
            </a:pPr>
            <a:r>
              <a:rPr lang="ro" b="1" i="0" u="none" baseline="0"/>
              <a:t>Poate fi numit și ca WebCacheV16.dat sau WebCacheV24.dat</a:t>
            </a:r>
          </a:p>
          <a:p>
            <a:pPr algn="l" rtl="0">
              <a:spcAft>
                <a:spcPts val="0"/>
              </a:spcAft>
            </a:pPr>
            <a:r>
              <a:rPr lang="ro" b="1" i="0" u="none" baseline="0"/>
              <a:t>ESE Database (JET Blue)</a:t>
            </a:r>
          </a:p>
          <a:p>
            <a:pPr lvl="1" algn="l" rtl="0">
              <a:spcAft>
                <a:spcPts val="0"/>
              </a:spcAft>
            </a:pPr>
            <a:r>
              <a:rPr lang="ro" b="1" i="0" u="none" baseline="0"/>
              <a:t>Arborele balansat: Format B-Tree</a:t>
            </a:r>
          </a:p>
          <a:p>
            <a:pPr algn="l" rtl="0">
              <a:spcAft>
                <a:spcPts val="0"/>
              </a:spcAft>
              <a:buClr>
                <a:srgbClr val="082042"/>
              </a:buClr>
            </a:pP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C:\Users\%user%\AppData\Local\Microsoft\Windows\WebCache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9218C4-421A-479E-90D6-F40430A7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18</a:t>
            </a:fld>
            <a:endParaRPr lang="ro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2FCE18-DD24-4021-880E-CFF0AF34B7DE}"/>
              </a:ext>
            </a:extLst>
          </p:cNvPr>
          <p:cNvGrpSpPr>
            <a:grpSpLocks noChangeAspect="1"/>
          </p:cNvGrpSpPr>
          <p:nvPr/>
        </p:nvGrpSpPr>
        <p:grpSpPr>
          <a:xfrm>
            <a:off x="1969770" y="2971800"/>
            <a:ext cx="5212080" cy="2980882"/>
            <a:chOff x="1524000" y="2955938"/>
            <a:chExt cx="5867400" cy="3355670"/>
          </a:xfrm>
        </p:grpSpPr>
        <p:pic>
          <p:nvPicPr>
            <p:cNvPr id="8" name="Picture 7" descr="IE10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955938"/>
              <a:ext cx="5867400" cy="3355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ounded Rectangle 8"/>
            <p:cNvSpPr>
              <a:spLocks noChangeAspect="1"/>
            </p:cNvSpPr>
            <p:nvPr/>
          </p:nvSpPr>
          <p:spPr>
            <a:xfrm>
              <a:off x="3124200" y="5775338"/>
              <a:ext cx="1600200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Istoricul Windows Explorer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9CACDA0-1442-4EE8-A1DB-27B5C0DD3BF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 asemenea, istoricul IE înregistrează accesul fișierelor locale la index.dat și WebCacheV01.dat</a:t>
            </a:r>
          </a:p>
          <a:p>
            <a:pPr algn="l" rtl="0"/>
            <a:r>
              <a:rPr lang="ro" b="1" i="0" u="none" baseline="0"/>
              <a:t>Chiar dacă acesta este Istoricul IE, nu este neapărat legat de Internet, deoarece este o înregistrare a elementelor deschise cu Windows Explorer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812675-B31B-4FC5-8E12-0079327C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19</a:t>
            </a:fld>
            <a:endParaRPr lang="r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4159C6-5762-4341-8319-935A242D3C8F}"/>
              </a:ext>
            </a:extLst>
          </p:cNvPr>
          <p:cNvGrpSpPr/>
          <p:nvPr/>
        </p:nvGrpSpPr>
        <p:grpSpPr>
          <a:xfrm>
            <a:off x="457200" y="3429000"/>
            <a:ext cx="8229600" cy="1524000"/>
            <a:chOff x="457200" y="3429000"/>
            <a:chExt cx="8229600" cy="1524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0F9F1C-A599-4475-8AC4-8B5DF1C11A35}"/>
                </a:ext>
              </a:extLst>
            </p:cNvPr>
            <p:cNvSpPr/>
            <p:nvPr/>
          </p:nvSpPr>
          <p:spPr>
            <a:xfrm>
              <a:off x="457200" y="3429000"/>
              <a:ext cx="8229600" cy="1524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"/>
            </a:p>
          </p:txBody>
        </p:sp>
        <p:sp>
          <p:nvSpPr>
            <p:cNvPr id="5" name="object 5"/>
            <p:cNvSpPr/>
            <p:nvPr/>
          </p:nvSpPr>
          <p:spPr>
            <a:xfrm>
              <a:off x="519398" y="3505200"/>
              <a:ext cx="8106283" cy="137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Riscurile internetului</a:t>
            </a:r>
            <a:endParaRPr lang="ro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Social Engineering</a:t>
            </a:r>
          </a:p>
          <a:p>
            <a:pPr lvl="1" algn="l" rtl="0"/>
            <a:r>
              <a:rPr lang="ro" b="1" i="0" u="none" baseline="0"/>
              <a:t>Phishing</a:t>
            </a:r>
          </a:p>
          <a:p>
            <a:pPr lvl="1" algn="l" rtl="0"/>
            <a:r>
              <a:rPr lang="ro" b="1" i="0" u="none" baseline="0"/>
              <a:t>Conectarea la un cont dintr-un link primit într-un e-mail</a:t>
            </a:r>
          </a:p>
          <a:p>
            <a:pPr algn="l" rtl="0"/>
            <a:r>
              <a:rPr lang="ro" b="1" i="0" u="none" baseline="0"/>
              <a:t>Descărcări</a:t>
            </a:r>
          </a:p>
          <a:p>
            <a:pPr lvl="1" algn="l" rtl="0"/>
            <a:r>
              <a:rPr lang="ro" b="1" i="0" u="none" baseline="0"/>
              <a:t>Gura de apă</a:t>
            </a:r>
          </a:p>
          <a:p>
            <a:pPr algn="l" rtl="0"/>
            <a:r>
              <a:rPr lang="ro" b="1" i="0" u="none" baseline="0"/>
              <a:t>JavaScript</a:t>
            </a:r>
          </a:p>
          <a:p>
            <a:pPr algn="l" rtl="0"/>
            <a:r>
              <a:rPr lang="ro" b="1" i="0" u="none" baseline="0"/>
              <a:t>Kit-uri de exploatare</a:t>
            </a:r>
          </a:p>
          <a:p>
            <a:pPr algn="l" rtl="0"/>
            <a:r>
              <a:rPr lang="ro" b="1" i="0" u="none" baseline="0"/>
              <a:t>Web Shells</a:t>
            </a:r>
          </a:p>
          <a:p>
            <a:pPr algn="l" rtl="0"/>
            <a:r>
              <a:rPr lang="ro" b="1" i="0" u="none" baseline="0"/>
              <a:t>Injectare SQL </a:t>
            </a:r>
          </a:p>
          <a:p>
            <a:pPr algn="l" rtl="0"/>
            <a:r>
              <a:rPr lang="ro" b="1" i="0" u="none" baseline="0"/>
              <a:t>Mult mai multe!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B8327-3D7A-49C5-BF52-90EB664D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2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94380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Baze de date SQLite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DB091A8-B99A-4B2C-BDEB-EAA842819F3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Aft>
                <a:spcPts val="0"/>
              </a:spcAft>
            </a:pPr>
            <a:r>
              <a:rPr lang="ro" b="1" i="0" u="none" baseline="0"/>
              <a:t>Mozilla Firefox și Google Chrome folosesc fișiere din baze de date SQLite pentru a înregistra istoricul lor de navigare pe internet</a:t>
            </a:r>
          </a:p>
          <a:p>
            <a:pPr algn="l" rtl="0">
              <a:spcAft>
                <a:spcPts val="0"/>
              </a:spcAft>
            </a:pPr>
            <a:r>
              <a:rPr lang="ro" b="1" i="0" u="none" baseline="0"/>
              <a:t>Aceste fișiere pot fi analizate utilizând un instrument precum SQLite Database Browse</a:t>
            </a:r>
          </a:p>
          <a:p>
            <a:pPr lvl="1" algn="l" rtl="0">
              <a:spcAft>
                <a:spcPts val="0"/>
              </a:spcAft>
              <a:tabLst>
                <a:tab pos="1485900" algn="l"/>
              </a:tabLst>
            </a:pPr>
            <a:r>
              <a:rPr lang="ro" b="1" i="0" u="none" baseline="0"/>
              <a:t>Firefox:</a:t>
            </a:r>
            <a:r>
              <a:rPr lang="ro" b="0" i="0" u="none" baseline="0"/>
              <a:t>	</a:t>
            </a:r>
            <a:r>
              <a:rPr lang="ro" b="1" i="0" u="none" baseline="0"/>
              <a:t>Places.sqlite</a:t>
            </a:r>
            <a:endParaRPr lang="ro" dirty="0"/>
          </a:p>
          <a:p>
            <a:pPr lvl="1" algn="l" rtl="0">
              <a:spcAft>
                <a:spcPts val="0"/>
              </a:spcAft>
              <a:tabLst>
                <a:tab pos="1485900" algn="l"/>
              </a:tabLst>
            </a:pPr>
            <a:r>
              <a:rPr lang="ro" b="1" i="0" u="none" baseline="0"/>
              <a:t>Chrome:</a:t>
            </a:r>
            <a:r>
              <a:rPr lang="ro" b="0" i="0" u="none" baseline="0"/>
              <a:t>	</a:t>
            </a:r>
            <a:r>
              <a:rPr lang="ro" b="1" i="0" u="none" baseline="0"/>
              <a:t>History.sqlite</a:t>
            </a:r>
            <a:endParaRPr lang="ro" dirty="0"/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3429000" y="3223590"/>
            <a:ext cx="5303520" cy="273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9A36FD-3E70-4A1D-9FE4-24CB57BC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Timpul în Google Chrome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3D21C3A-A0D9-4F95-95F1-BD426E0B58B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Numărul de milisecunde de la miezul nopții, 1 ianuarie 1601 UTC</a:t>
            </a:r>
            <a:endParaRPr lang="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86CEE7-A05A-4256-8113-F82E53ED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21</a:t>
            </a:fld>
            <a:endParaRPr lang="ro" noProof="0"/>
          </a:p>
        </p:txBody>
      </p:sp>
      <p:sp>
        <p:nvSpPr>
          <p:cNvPr id="5" name="object 5"/>
          <p:cNvSpPr/>
          <p:nvPr/>
        </p:nvSpPr>
        <p:spPr>
          <a:xfrm>
            <a:off x="1409700" y="1905000"/>
            <a:ext cx="6324600" cy="3634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Internet Cache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3CB250F-D4D6-4E6E-823A-98A08F201C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Cache-ul Web este un mecanism de stocare temporar, offline pentru fișiere și conținut Internet</a:t>
            </a:r>
          </a:p>
          <a:p>
            <a:pPr algn="l" rtl="0"/>
            <a:r>
              <a:rPr lang="ro" b="1" i="0" u="none" baseline="0"/>
              <a:t>Datorită acestuia, conținutul descărcat anterior</a:t>
            </a:r>
          </a:p>
          <a:p>
            <a:pPr lvl="1" algn="l" rtl="0"/>
            <a:r>
              <a:rPr lang="ro" b="1" i="0" u="none" baseline="0"/>
              <a:t>Se încarcă mai repede</a:t>
            </a:r>
          </a:p>
          <a:p>
            <a:pPr lvl="1" algn="l" rtl="0"/>
            <a:r>
              <a:rPr lang="ro" b="1" i="0" u="none" baseline="0"/>
              <a:t>Reduce sarcina serverului</a:t>
            </a:r>
          </a:p>
          <a:p>
            <a:pPr lvl="1" algn="l" rtl="0"/>
            <a:r>
              <a:rPr lang="ro" b="1" i="0" u="none" baseline="0"/>
              <a:t>Reduce utilizarea lățimii de bandă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A43188-B7F6-43A9-8152-EF71CAB7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Cache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EF1426F-185E-4F8F-AB93-F80BA862081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Memoria cache poate conține nenumărate tipuri de informații despre istoricul navigării, inclusiv</a:t>
            </a:r>
          </a:p>
          <a:p>
            <a:pPr lvl="1" algn="l" rtl="0"/>
            <a:r>
              <a:rPr lang="ro" b="1" i="0" u="none" baseline="0"/>
              <a:t>Pagini HTML complete conținând formulare completate sau parțial completate</a:t>
            </a:r>
          </a:p>
          <a:p>
            <a:pPr lvl="1" algn="l" rtl="0"/>
            <a:r>
              <a:rPr lang="ro" b="1" i="0" u="none" baseline="0"/>
              <a:t>Termenii căutați</a:t>
            </a:r>
          </a:p>
          <a:p>
            <a:pPr lvl="1" algn="l" rtl="0"/>
            <a:r>
              <a:rPr lang="ro" b="1" i="0" u="none" baseline="0"/>
              <a:t>Adresele de email</a:t>
            </a:r>
          </a:p>
          <a:p>
            <a:pPr lvl="1" algn="l" rtl="0"/>
            <a:r>
              <a:rPr lang="ro" b="1" i="0" u="none" baseline="0"/>
              <a:t>Conținutul webmail</a:t>
            </a:r>
          </a:p>
          <a:p>
            <a:pPr lvl="1" algn="l" rtl="0"/>
            <a:r>
              <a:rPr lang="ro" b="1" i="0" u="none" baseline="0"/>
              <a:t>Resursele necesare pentru a reconstitui paginile web </a:t>
            </a:r>
          </a:p>
          <a:p>
            <a:pPr lvl="1" algn="l" rtl="0"/>
            <a:r>
              <a:rPr lang="ro" b="1" i="0" u="none" baseline="0"/>
              <a:t>Malware și exploit-urile descărcate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8FAAC3-5948-42E6-882E-94152187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Internet Explorer Cache</a:t>
            </a:r>
            <a:endParaRPr lang="ro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D972174-A7EF-444F-B596-047A444BA7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Locația: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XP: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Settings\Temporary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Internet Files\Content.IE5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7+: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C:\Users\%user%\AppData\Local\Microsoft\Windows\Temporary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Internet Files</a:t>
            </a:r>
          </a:p>
          <a:p>
            <a:pPr lvl="1" algn="l" rtl="0"/>
            <a:r>
              <a:rPr lang="ro" b="1" i="0" u="none" baseline="0"/>
              <a:t>Stocate în multipli de patru subdirectorii numite aleatoriu, transparente pentru utilizator</a:t>
            </a:r>
          </a:p>
        </p:txBody>
      </p:sp>
      <p:sp>
        <p:nvSpPr>
          <p:cNvPr id="5" name="object 5"/>
          <p:cNvSpPr/>
          <p:nvPr/>
        </p:nvSpPr>
        <p:spPr>
          <a:xfrm>
            <a:off x="1152525" y="3733800"/>
            <a:ext cx="6840093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2E4A61-87ED-4895-A4E9-E76F9F93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IE Cache în Windows 8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897F2CC-9BB0-4936-B400-595645EB7AD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Locația:</a:t>
            </a:r>
          </a:p>
          <a:p>
            <a:pPr marL="228600" lvl="1" indent="0" algn="l" rtl="0">
              <a:buNone/>
            </a:pP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C:\Users\%user%\AppData\Local\Microsoft\Windows\INetCache\Low\IE</a:t>
            </a:r>
            <a:endParaRPr lang="ro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DB2509-C391-423D-B6FE-188C4F24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25</a:t>
            </a:fld>
            <a:endParaRPr lang="ro" noProof="0"/>
          </a:p>
        </p:txBody>
      </p:sp>
      <p:sp>
        <p:nvSpPr>
          <p:cNvPr id="5" name="object 5"/>
          <p:cNvSpPr/>
          <p:nvPr/>
        </p:nvSpPr>
        <p:spPr>
          <a:xfrm>
            <a:off x="1378966" y="2209800"/>
            <a:ext cx="6393434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Firefox Cache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9754815-749F-439A-8031-5504CD4052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Firefox stochează memoria cache în dosare unde metadatele sunt urmărite de patru fișiere:</a:t>
            </a:r>
          </a:p>
          <a:p>
            <a:pPr lvl="1" algn="l" rtl="0">
              <a:buClr>
                <a:schemeClr val="tx1">
                  <a:lumMod val="65000"/>
                  <a:lumOff val="35000"/>
                </a:schemeClr>
              </a:buClr>
            </a:pPr>
            <a:r>
              <a:rPr lang="ro" b="1" i="0" u="none" baseline="0">
                <a:solidFill>
                  <a:srgbClr val="0070C0"/>
                </a:solidFill>
              </a:rPr>
              <a:t>_CACHE_001_</a:t>
            </a:r>
          </a:p>
          <a:p>
            <a:pPr lvl="1" algn="l" rtl="0">
              <a:buClr>
                <a:schemeClr val="tx1">
                  <a:lumMod val="65000"/>
                  <a:lumOff val="35000"/>
                </a:schemeClr>
              </a:buClr>
            </a:pPr>
            <a:r>
              <a:rPr lang="ro" b="1" i="0" u="none" baseline="0">
                <a:solidFill>
                  <a:srgbClr val="0070C0"/>
                </a:solidFill>
              </a:rPr>
              <a:t>_CACHE_002_</a:t>
            </a:r>
          </a:p>
          <a:p>
            <a:pPr lvl="1" algn="l" rtl="0">
              <a:buClr>
                <a:schemeClr val="tx1">
                  <a:lumMod val="65000"/>
                  <a:lumOff val="35000"/>
                </a:schemeClr>
              </a:buClr>
            </a:pPr>
            <a:r>
              <a:rPr lang="ro" b="1" i="0" u="none" baseline="0">
                <a:solidFill>
                  <a:srgbClr val="0070C0"/>
                </a:solidFill>
              </a:rPr>
              <a:t>_CACHE_003_</a:t>
            </a:r>
          </a:p>
          <a:p>
            <a:pPr lvl="1" algn="l" rtl="0"/>
            <a:r>
              <a:rPr lang="ro" b="1" i="0" u="none" baseline="0">
                <a:solidFill>
                  <a:srgbClr val="0070C0"/>
                </a:solidFill>
              </a:rPr>
              <a:t>_CACHE_MAP_</a:t>
            </a:r>
          </a:p>
          <a:p>
            <a:pPr algn="l" rtl="0"/>
            <a:r>
              <a:rPr lang="ro" b="1" i="0" u="none" baseline="0"/>
              <a:t>Locația: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XP: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Settings\Application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Data\Mozilla\Firefox\Profiles\*.default\Cache</a:t>
            </a:r>
          </a:p>
          <a:p>
            <a:pPr lvl="1" algn="l" rtl="0">
              <a:tabLst>
                <a:tab pos="971550" algn="l"/>
              </a:tabLst>
            </a:pPr>
            <a:r>
              <a:rPr lang="ro" b="1" i="0" u="none" baseline="0"/>
              <a:t>7+: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C:\Users\%user%\AppData\Local\Mozilla\Firefox\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Profiles\*.default\Cache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E06E81-46F0-4780-AE3E-1824AEE5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Chrome Cache</a:t>
            </a:r>
            <a:endParaRPr lang="ro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118BDE8-77B8-4B92-AC4D-450B0DFC5EA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Aft>
                <a:spcPts val="0"/>
              </a:spcAft>
            </a:pPr>
            <a:r>
              <a:rPr lang="ro" b="1" i="0" u="none" baseline="0"/>
              <a:t>Acest cache este stocat în format Google’s Disk Cache Format, care are trei componente: fișier index, fișiere bloc de date și fișiere cache (index file, data block files, cached files)</a:t>
            </a:r>
          </a:p>
          <a:p>
            <a:pPr algn="l" rtl="0">
              <a:spcAft>
                <a:spcPts val="0"/>
              </a:spcAft>
            </a:pPr>
            <a:r>
              <a:rPr lang="ro" b="1" i="0" u="none" baseline="0"/>
              <a:t>Locația:</a:t>
            </a:r>
          </a:p>
          <a:p>
            <a:pPr lvl="1" algn="l" rtl="0">
              <a:spcAft>
                <a:spcPts val="0"/>
              </a:spcAft>
              <a:tabLst>
                <a:tab pos="971550" algn="l"/>
              </a:tabLst>
            </a:pPr>
            <a:r>
              <a:rPr lang="ro" b="1" i="0" u="none" baseline="0"/>
              <a:t>XP: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Settings\%user%\Local Settings\Application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Data\Google\Chrome\User Data\Default\Cache</a:t>
            </a:r>
          </a:p>
          <a:p>
            <a:pPr lvl="1" algn="l" rtl="0">
              <a:spcAft>
                <a:spcPts val="0"/>
              </a:spcAft>
              <a:tabLst>
                <a:tab pos="971550" algn="l"/>
              </a:tabLst>
            </a:pPr>
            <a:r>
              <a:rPr lang="ro" b="1" i="0" u="none" baseline="0"/>
              <a:t>7: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C:\Users\%user%\AppData\Local\Google\Chrome\User </a:t>
            </a: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Data\Default\Cache</a:t>
            </a:r>
          </a:p>
        </p:txBody>
      </p:sp>
      <p:sp>
        <p:nvSpPr>
          <p:cNvPr id="5" name="object 5"/>
          <p:cNvSpPr/>
          <p:nvPr/>
        </p:nvSpPr>
        <p:spPr>
          <a:xfrm>
            <a:off x="1409700" y="3435350"/>
            <a:ext cx="6324600" cy="275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D5B2E1-738D-4F41-B24A-F1AAC298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Instrumentele Nirsoft </a:t>
            </a:r>
            <a:endParaRPr lang="ro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1F58AA7-010D-4A0E-8FB1-CA263F3EC9B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Nirsoft dispune de unelte gratuite care pot analiza cache-urile Internet Explorer, Firefox și Chrome</a:t>
            </a:r>
          </a:p>
          <a:p>
            <a:pPr algn="l" rtl="0"/>
            <a:r>
              <a:rPr lang="ro" b="1" i="0" u="none" baseline="0"/>
              <a:t>Pot parsa fișiere offline și fișierele live cache</a:t>
            </a:r>
          </a:p>
        </p:txBody>
      </p:sp>
      <p:sp>
        <p:nvSpPr>
          <p:cNvPr id="5" name="object 5"/>
          <p:cNvSpPr/>
          <p:nvPr/>
        </p:nvSpPr>
        <p:spPr>
          <a:xfrm>
            <a:off x="876300" y="2514600"/>
            <a:ext cx="7397496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AE7D26-DBF1-4BA5-9D86-2472E9B3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Cookies</a:t>
            </a:r>
            <a:endParaRPr lang="ro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2E93E55-B189-492D-9FC0-E537ABE4640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Fișierele cookie sunt fișiere text mici pe care serverele web le salvează pe calculatoarele pe care le vizitează, concepute pentru a salva preferințele/activitatea utilizatorilor, cum ar fi articolele din coșul de cumpărături și starea login</a:t>
            </a:r>
          </a:p>
          <a:p>
            <a:pPr algn="l" rtl="0"/>
            <a:r>
              <a:rPr lang="ro" b="1" i="0" u="none" baseline="0"/>
              <a:t>Convenția de numire este 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user@domain</a:t>
            </a:r>
            <a:endParaRPr lang="ro" dirty="0">
              <a:solidFill>
                <a:schemeClr val="accent6">
                  <a:lumMod val="75000"/>
                </a:schemeClr>
              </a:solidFill>
            </a:endParaRPr>
          </a:p>
          <a:p>
            <a:pPr algn="l" rtl="0"/>
            <a:r>
              <a:rPr lang="ro" b="1" i="0" u="none" baseline="0"/>
              <a:t>Metadatele asociate arată data creată și data expirării cookie-ului</a:t>
            </a:r>
          </a:p>
          <a:p>
            <a:pPr algn="l" rtl="0"/>
            <a:r>
              <a:rPr lang="ro" b="1" i="0" u="none" baseline="0"/>
              <a:t>Afișează că utilizatorul a vizitat site-ul înregistrat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F8E36-2639-4761-B3E1-9C7ED548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29</a:t>
            </a:fld>
            <a:endParaRPr lang="ro" noProof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Social Engineering</a:t>
            </a:r>
            <a:endParaRPr lang="ro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05582A8-D566-428A-99FC-D683F27381B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ro" b="1" i="0" u="none" baseline="0"/>
              <a:t>Definiție Manipularea unei victime pentru a efectua acțiuni îndoielnice sau elibera date sensibile prin convingerea că este un lucru corect/potrivit</a:t>
            </a:r>
          </a:p>
          <a:p>
            <a:pPr algn="l" rtl="0"/>
            <a:r>
              <a:rPr lang="ro" b="1" i="0" u="none" baseline="0"/>
              <a:t>Exemple:</a:t>
            </a:r>
          </a:p>
          <a:p>
            <a:pPr lvl="1" algn="l" rtl="0"/>
            <a:r>
              <a:rPr lang="ro" b="1" i="0" u="none" baseline="0"/>
              <a:t>Apel SysAdmin </a:t>
            </a:r>
          </a:p>
          <a:p>
            <a:pPr lvl="1" algn="l" rtl="0"/>
            <a:r>
              <a:rPr lang="ro" b="1" i="0" u="none" baseline="0"/>
              <a:t>Phishing</a:t>
            </a:r>
          </a:p>
          <a:p>
            <a:pPr lvl="1" algn="l" rtl="0"/>
            <a:r>
              <a:rPr lang="ro" b="1" i="0" u="none" baseline="0"/>
              <a:t>Spear-Phishing</a:t>
            </a:r>
          </a:p>
          <a:p>
            <a:pPr lvl="1" algn="l" rtl="0"/>
            <a:r>
              <a:rPr lang="ro" b="1" i="0" u="none" baseline="0"/>
              <a:t>Baiting</a:t>
            </a:r>
          </a:p>
          <a:p>
            <a:pPr lvl="1" algn="l" rtl="0"/>
            <a:r>
              <a:rPr lang="ro" b="1" i="0" u="none" baseline="0"/>
              <a:t>Anti-virus fals</a:t>
            </a:r>
            <a:endParaRPr lang="ro" dirty="0"/>
          </a:p>
          <a:p>
            <a:pPr lvl="1" algn="l" rtl="0"/>
            <a:r>
              <a:rPr lang="ro" b="1" i="0" u="none" baseline="0"/>
              <a:t>Gura de apă</a:t>
            </a:r>
          </a:p>
        </p:txBody>
      </p:sp>
      <p:pic>
        <p:nvPicPr>
          <p:cNvPr id="7" name="Picture 6" descr="antiviruspro2017-homep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26" y="2202415"/>
            <a:ext cx="4956267" cy="36576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2FD37C-E74D-4727-8D56-41F23A0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9804" y="5797374"/>
            <a:ext cx="200278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 rtl="0">
              <a:lnSpc>
                <a:spcPct val="100000"/>
              </a:lnSpc>
            </a:pPr>
            <a:r>
              <a:rPr lang="ro" sz="1200" b="1" i="0" u="none" spc="-45" baseline="0">
                <a:latin typeface="Arial"/>
                <a:cs typeface="Arial"/>
              </a:rPr>
              <a:t>Imagine de pe </a:t>
            </a:r>
            <a:r>
              <a:rPr lang="ro" sz="1200" b="1" i="0" u="none" spc="-55" baseline="0">
                <a:latin typeface="Arial"/>
                <a:cs typeface="Arial"/>
              </a:rPr>
              <a:t>from www.pcrisk.com.</a:t>
            </a:r>
            <a:endParaRPr sz="1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Cookies</a:t>
            </a:r>
            <a:endParaRPr lang="r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F4DCF-03A6-41A4-AFD2-2A498E22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30</a:t>
            </a:fld>
            <a:endParaRPr lang="ro" noProof="0"/>
          </a:p>
        </p:txBody>
      </p:sp>
      <p:sp>
        <p:nvSpPr>
          <p:cNvPr id="3" name="object 3"/>
          <p:cNvSpPr/>
          <p:nvPr/>
        </p:nvSpPr>
        <p:spPr>
          <a:xfrm>
            <a:off x="762000" y="1524000"/>
            <a:ext cx="3516122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0" y="3657600"/>
            <a:ext cx="396240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 rot="19721473">
            <a:off x="4426529" y="2168211"/>
            <a:ext cx="288797" cy="1601762"/>
          </a:xfrm>
          <a:prstGeom prst="downArrow">
            <a:avLst>
              <a:gd name="adj1" fmla="val 50000"/>
              <a:gd name="adj2" fmla="val 101196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Locațiile Cookie</a:t>
            </a:r>
            <a:endParaRPr lang="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3BF1-85C0-4053-B795-AC72E6BA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31</a:t>
            </a:fld>
            <a:endParaRPr lang="ro" noProof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324009"/>
              </p:ext>
            </p:extLst>
          </p:nvPr>
        </p:nvGraphicFramePr>
        <p:xfrm>
          <a:off x="533400" y="1288867"/>
          <a:ext cx="8077200" cy="4502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925">
                <a:tc>
                  <a:txBody>
                    <a:bodyPr/>
                    <a:lstStyle/>
                    <a:p>
                      <a:pPr marL="85090" algn="ctr" rtl="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o" sz="1800" b="1" i="0" u="none" spc="-12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Browser</a:t>
                      </a:r>
                      <a:endParaRPr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130" marB="0" anchor="ctr">
                    <a:solidFill>
                      <a:srgbClr val="082042"/>
                    </a:solidFill>
                  </a:tcPr>
                </a:tc>
                <a:tc>
                  <a:txBody>
                    <a:bodyPr/>
                    <a:lstStyle/>
                    <a:p>
                      <a:pPr marL="85090" algn="ctr" rtl="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o" sz="1800" b="1" i="0" u="none" spc="-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Calea</a:t>
                      </a:r>
                      <a:endParaRPr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130" marB="0" anchor="ctr">
                    <a:solidFill>
                      <a:srgbClr val="0820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638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ro" sz="1600" b="1" i="0" u="none" spc="-9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</a:t>
                      </a:r>
                      <a:r>
                        <a:rPr lang="ro" sz="1600" b="0" i="0" u="none" spc="-9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31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3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XP)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ro" sz="1600" b="0" i="0" u="none" spc="-7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C:\Documents and</a:t>
                      </a:r>
                      <a:r>
                        <a:rPr lang="ro" sz="1600" b="0" i="0" u="none" spc="-20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7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Settings\%user%\Cookies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95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o" sz="1600" b="1" i="0" u="none" spc="-9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</a:t>
                      </a:r>
                      <a:r>
                        <a:rPr lang="ro" sz="1600" b="0" i="0" u="none" spc="-9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254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ro" sz="1600" b="0" i="0" u="none" spc="-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C:\Users\%user%\AppData\Roaming\Microsoft\Windows\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5090" algn="l" rtl="0">
                        <a:lnSpc>
                          <a:spcPct val="100000"/>
                        </a:lnSpc>
                      </a:pPr>
                      <a:r>
                        <a:rPr lang="ro" sz="1600" b="0" i="0" u="none" spc="-9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Cookies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94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1" i="0" u="none" spc="-9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IE</a:t>
                      </a:r>
                      <a:r>
                        <a:rPr lang="ro" sz="1600" b="0" i="0" u="none" spc="-21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0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10+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85090" marR="1075055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0" i="0" u="none" spc="-6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C:\Users\%user%\AppData\Local\Microsoft\Windows\ </a:t>
                      </a:r>
                      <a:r>
                        <a:rPr lang="ro" sz="1600" b="0" i="0" u="none" spc="-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InetCookies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95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1" i="0" u="none" spc="-114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Chrome</a:t>
                      </a:r>
                      <a:r>
                        <a:rPr lang="ro" sz="1600" b="0" i="0" u="none" spc="-114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29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3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XP)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85090" marR="19177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0" i="0" u="none" spc="-7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C:\Documents and </a:t>
                      </a:r>
                      <a:r>
                        <a:rPr lang="ro" sz="1600" b="0" i="0" u="none" spc="-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Settings\%user%\Local</a:t>
                      </a:r>
                      <a:r>
                        <a:rPr lang="ro" sz="1600" b="0" i="0" u="none" spc="-3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3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Settings\Application </a:t>
                      </a:r>
                      <a:r>
                        <a:rPr lang="ro" sz="1600" b="0" i="0" u="none" spc="-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Data\Google\Chrome\User</a:t>
                      </a:r>
                      <a:r>
                        <a:rPr lang="ro" sz="1600" b="0" i="0" u="none" spc="-1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3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Data\Default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95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1" i="0" u="none" spc="-114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Chrome</a:t>
                      </a:r>
                      <a:r>
                        <a:rPr lang="ro" sz="1600" b="0" i="0" u="none" spc="-114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22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85090" marR="40767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0" i="0" u="none" spc="-7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C:\Users\%user%\AppData\Local\Google\Chrome\User </a:t>
                      </a:r>
                      <a:r>
                        <a:rPr lang="ro" sz="1600" b="0" i="0" u="none" spc="-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Data\ </a:t>
                      </a:r>
                      <a:r>
                        <a:rPr lang="ro" sz="1600" b="0" i="0" u="none" spc="-2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95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1" i="0" u="none" spc="-8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Firefox</a:t>
                      </a:r>
                      <a:r>
                        <a:rPr lang="ro" sz="1600" b="0" i="0" u="none" spc="-8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31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3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XP)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85090" marR="281305" algn="l" rtl="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lang="ro" sz="1600" b="0" i="0" u="none" spc="-7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C:\Documents and </a:t>
                      </a:r>
                      <a:r>
                        <a:rPr lang="ro" sz="1600" b="0" i="0" u="none" spc="-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Settings\%user%\Application</a:t>
                      </a:r>
                      <a:r>
                        <a:rPr lang="ro" sz="1600" b="0" i="0" u="none" spc="-34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4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Data\Mozilla\ </a:t>
                      </a:r>
                      <a:r>
                        <a:rPr lang="ro" sz="1600" b="0" i="0" u="none" spc="-2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Firefox\Profiles\*.default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294"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ro" sz="1600" b="1" i="0" u="none" spc="-8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Firefox</a:t>
                      </a:r>
                      <a:r>
                        <a:rPr lang="ro" sz="1600" b="0" i="0" u="none" spc="-8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5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(Win</a:t>
                      </a:r>
                      <a:r>
                        <a:rPr lang="ro" sz="1600" b="0" i="0" u="none" spc="-26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o" sz="1600" b="0" i="0" u="none" spc="-15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7)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85090" algn="l" rtl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ro" sz="1600" b="0" i="0" u="none" spc="-60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C:\Users\%user%\AppData\Roaming\Mozilla\Firefox\Profiles\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85090" algn="l" rtl="0">
                        <a:lnSpc>
                          <a:spcPct val="100000"/>
                        </a:lnSpc>
                      </a:pPr>
                      <a:r>
                        <a:rPr lang="ro" sz="1600" b="0" i="0" u="none" spc="15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*.default</a:t>
                      </a:r>
                      <a:endParaRPr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23117" y="5800723"/>
            <a:ext cx="3987483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 rtl="0">
              <a:lnSpc>
                <a:spcPct val="100000"/>
              </a:lnSpc>
            </a:pPr>
            <a:r>
              <a:rPr lang="ro" sz="1050" b="1" i="0" u="none" spc="355" baseline="0">
                <a:latin typeface="Arial"/>
                <a:cs typeface="Arial"/>
              </a:rPr>
              <a:t>*</a:t>
            </a:r>
            <a:r>
              <a:rPr lang="ro" sz="1050" b="1" i="0" u="none" spc="-290" baseline="0">
                <a:latin typeface="Arial"/>
                <a:cs typeface="Arial"/>
              </a:rPr>
              <a:t> </a:t>
            </a:r>
            <a:r>
              <a:rPr lang="ro" sz="1050" b="1" i="0" u="none" spc="-105" baseline="0">
                <a:latin typeface="Arial"/>
                <a:cs typeface="Arial"/>
              </a:rPr>
              <a:t>Cookies din Chrome</a:t>
            </a:r>
            <a:r>
              <a:rPr lang="ro" sz="1050" b="1" i="0" u="none" spc="-204" baseline="0">
                <a:latin typeface="Arial"/>
                <a:cs typeface="Arial"/>
              </a:rPr>
              <a:t> </a:t>
            </a:r>
            <a:r>
              <a:rPr lang="ro" sz="1050" b="1" i="0" u="none" spc="-95" baseline="0">
                <a:latin typeface="Arial"/>
                <a:cs typeface="Arial"/>
              </a:rPr>
              <a:t>și</a:t>
            </a:r>
            <a:r>
              <a:rPr lang="ro" sz="1050" b="1" i="0" u="none" spc="-200" baseline="0">
                <a:latin typeface="Arial"/>
                <a:cs typeface="Arial"/>
              </a:rPr>
              <a:t> </a:t>
            </a:r>
            <a:r>
              <a:rPr lang="ro" sz="1050" b="1" i="0" u="none" spc="-65" baseline="0">
                <a:latin typeface="Arial"/>
                <a:cs typeface="Arial"/>
              </a:rPr>
              <a:t>Firefox</a:t>
            </a:r>
            <a:r>
              <a:rPr lang="ro" sz="1050" b="1" i="0" u="none" spc="-204" baseline="0">
                <a:latin typeface="Arial"/>
                <a:cs typeface="Arial"/>
              </a:rPr>
              <a:t> </a:t>
            </a:r>
            <a:r>
              <a:rPr lang="ro" sz="1050" b="1" i="0" u="none" spc="-95" baseline="0">
                <a:latin typeface="Arial"/>
                <a:cs typeface="Arial"/>
              </a:rPr>
              <a:t>sunt</a:t>
            </a:r>
            <a:r>
              <a:rPr lang="ro" sz="1050" b="1" i="0" u="none" spc="-210" baseline="0">
                <a:latin typeface="Arial"/>
                <a:cs typeface="Arial"/>
              </a:rPr>
              <a:t> </a:t>
            </a:r>
            <a:r>
              <a:rPr lang="ro" sz="1050" b="1" i="0" u="none" spc="-100" baseline="0">
                <a:latin typeface="Arial"/>
                <a:cs typeface="Arial"/>
              </a:rPr>
              <a:t>stocate</a:t>
            </a:r>
            <a:r>
              <a:rPr lang="ro" sz="1050" b="1" i="0" u="none" spc="-200" baseline="0">
                <a:latin typeface="Arial"/>
                <a:cs typeface="Arial"/>
              </a:rPr>
              <a:t> </a:t>
            </a:r>
            <a:r>
              <a:rPr lang="ro" sz="1050" b="1" i="0" u="none" spc="-185" baseline="0">
                <a:latin typeface="Arial"/>
                <a:cs typeface="Arial"/>
              </a:rPr>
              <a:t> </a:t>
            </a:r>
            <a:r>
              <a:rPr lang="ro" sz="1050" b="1" i="0" u="none" spc="-25" baseline="0">
                <a:latin typeface="Arial"/>
                <a:cs typeface="Arial"/>
              </a:rPr>
              <a:t>în</a:t>
            </a:r>
            <a:r>
              <a:rPr lang="ro" sz="1050" b="1" i="0" u="none" spc="-245" baseline="0">
                <a:latin typeface="Arial"/>
                <a:cs typeface="Arial"/>
              </a:rPr>
              <a:t> </a:t>
            </a:r>
            <a:r>
              <a:rPr lang="ro" sz="1050" b="1" i="0" u="none" spc="-70" baseline="0">
                <a:latin typeface="Arial"/>
                <a:cs typeface="Arial"/>
              </a:rPr>
              <a:t>SQLite</a:t>
            </a:r>
            <a:r>
              <a:rPr lang="ro" sz="1050" b="1" i="0" u="none" spc="-170" baseline="0">
                <a:latin typeface="Arial"/>
                <a:cs typeface="Arial"/>
              </a:rPr>
              <a:t> </a:t>
            </a:r>
            <a:r>
              <a:rPr lang="ro" sz="1050" b="1" i="0" u="none" spc="-110" baseline="0">
                <a:latin typeface="Arial"/>
                <a:cs typeface="Arial"/>
              </a:rPr>
              <a:t>Database</a:t>
            </a:r>
            <a:r>
              <a:rPr lang="ro" sz="1050" b="1" i="0" u="none" spc="-180" baseline="0">
                <a:latin typeface="Arial"/>
                <a:cs typeface="Arial"/>
              </a:rPr>
              <a:t> </a:t>
            </a:r>
            <a:r>
              <a:rPr lang="ro" sz="1050" b="1" i="0" u="none" spc="-50" baseline="0">
                <a:latin typeface="Arial"/>
                <a:cs typeface="Arial"/>
              </a:rPr>
              <a:t>files</a:t>
            </a:r>
            <a:endParaRPr sz="105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Fișierele descărcate</a:t>
            </a:r>
            <a:endParaRPr lang="ro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DF48C06-DA8B-4565-AEDF-2EA0407228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ln w="3175">
            <a:noFill/>
          </a:ln>
        </p:spPr>
        <p:txBody>
          <a:bodyPr/>
          <a:lstStyle/>
          <a:p>
            <a:pPr algn="l" rtl="0"/>
            <a:r>
              <a:rPr lang="ro" b="1" i="0" u="none" baseline="0"/>
              <a:t>Atunci când fișierele sunt descărcate de pe Internet, acestea sunt salvate într-un folder central în mod implicit</a:t>
            </a:r>
          </a:p>
          <a:p>
            <a:pPr algn="l" rtl="0"/>
            <a:r>
              <a:rPr lang="ro" b="1" i="0" u="none" baseline="0"/>
              <a:t>Aceasta este locația primară pentru identificarea fișierelor </a:t>
            </a:r>
            <a:br>
              <a:rPr lang="ro"/>
            </a:br>
            <a:r>
              <a:rPr lang="ro" b="1" i="0" u="none" baseline="0"/>
              <a:t>descărcate intenționat de către suspect</a:t>
            </a:r>
          </a:p>
          <a:p>
            <a:pPr algn="l" rtl="0"/>
            <a:r>
              <a:rPr lang="ro" b="1" i="0" u="none" baseline="0"/>
              <a:t>Locația în IE:</a:t>
            </a:r>
          </a:p>
          <a:p>
            <a:pPr lvl="1" algn="l" rtl="0">
              <a:tabLst>
                <a:tab pos="1028700" algn="l"/>
              </a:tabLst>
            </a:pPr>
            <a:r>
              <a:rPr lang="ro" b="1" i="0" u="none" baseline="0"/>
              <a:t>XP: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C:\Documents and Settings\ %user%\</a:t>
            </a:r>
            <a:br>
              <a:rPr lang="ro">
                <a:solidFill>
                  <a:schemeClr val="accent6">
                    <a:lumMod val="75000"/>
                  </a:schemeClr>
                </a:solidFill>
              </a:rPr>
            </a:br>
            <a:r>
              <a:rPr lang="ro" b="0" i="0" u="none" baseline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My Documents\Downloads</a:t>
            </a:r>
          </a:p>
          <a:p>
            <a:pPr lvl="1" algn="l" rtl="0">
              <a:tabLst>
                <a:tab pos="1028700" algn="l"/>
              </a:tabLst>
            </a:pPr>
            <a:r>
              <a:rPr lang="ro" b="1" i="0" u="none" baseline="0"/>
              <a:t>7+:</a:t>
            </a:r>
            <a:r>
              <a:rPr lang="ro" b="0" i="0" u="none" baseline="0"/>
              <a:t>	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C:\Users\%user%\Downloads</a:t>
            </a:r>
          </a:p>
          <a:p>
            <a:pPr algn="l" rtl="0"/>
            <a:r>
              <a:rPr lang="ro" b="1" i="0" u="none" baseline="0"/>
              <a:t>Alte browsere au directorii similare</a:t>
            </a:r>
          </a:p>
        </p:txBody>
      </p:sp>
      <p:sp>
        <p:nvSpPr>
          <p:cNvPr id="6" name="object 6"/>
          <p:cNvSpPr/>
          <p:nvPr/>
        </p:nvSpPr>
        <p:spPr>
          <a:xfrm>
            <a:off x="5915025" y="1926190"/>
            <a:ext cx="2619375" cy="390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B53188-57EE-4681-A0FE-867CB5F0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Favorites (Bookmarks)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6FF83C4-E66D-43DD-B13B-0A2E378DC5CC}"/>
              </a:ext>
            </a:extLst>
          </p:cNvPr>
          <p:cNvSpPr txBox="1"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ro" sz="2000" b="1" i="0" u="none" baseline="0"/>
              <a:t>Favourites reprezintă comenzi rapide pe Internet care permit utilizatorilor să salveze site-urile preferate</a:t>
            </a:r>
          </a:p>
          <a:p>
            <a:pPr algn="l" rtl="0"/>
            <a:r>
              <a:rPr lang="ro" sz="2000" b="1" i="0" u="none" baseline="0"/>
              <a:t>Un favorite poate oferi indicii despre tipul de site-uri web pe care le frecventează suspecții</a:t>
            </a:r>
          </a:p>
          <a:p>
            <a:pPr algn="l" rtl="0"/>
            <a:r>
              <a:rPr lang="ro" sz="2000" b="1" i="0" u="none" baseline="0"/>
              <a:t>Codul rău intenționat poate scrie favoritele în profilul unui utilizator</a:t>
            </a:r>
          </a:p>
          <a:p>
            <a:pPr algn="l" rtl="0"/>
            <a:r>
              <a:rPr lang="ro" sz="2000" b="1" i="0" u="none" baseline="0"/>
              <a:t>În IE, acestea apar sub root-ul profilului utilizatorului din folderul </a:t>
            </a:r>
            <a:r>
              <a:rPr lang="ro" sz="2000" b="1" i="0" u="none" baseline="0">
                <a:solidFill>
                  <a:schemeClr val="accent6">
                    <a:lumMod val="75000"/>
                  </a:schemeClr>
                </a:solidFill>
              </a:rPr>
              <a:t>Favorites</a:t>
            </a:r>
          </a:p>
        </p:txBody>
      </p:sp>
      <p:sp>
        <p:nvSpPr>
          <p:cNvPr id="5" name="object 5"/>
          <p:cNvSpPr/>
          <p:nvPr/>
        </p:nvSpPr>
        <p:spPr>
          <a:xfrm>
            <a:off x="5220455" y="1600200"/>
            <a:ext cx="3336798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15628" y="1595373"/>
            <a:ext cx="3346450" cy="3133725"/>
          </a:xfrm>
          <a:custGeom>
            <a:avLst/>
            <a:gdLst/>
            <a:ahLst/>
            <a:cxnLst/>
            <a:rect l="l" t="t" r="r" b="b"/>
            <a:pathLst>
              <a:path w="3346450" h="3133725">
                <a:moveTo>
                  <a:pt x="0" y="3133725"/>
                </a:moveTo>
                <a:lnTo>
                  <a:pt x="3346323" y="3133725"/>
                </a:lnTo>
                <a:lnTo>
                  <a:pt x="3346323" y="0"/>
                </a:lnTo>
                <a:lnTo>
                  <a:pt x="0" y="0"/>
                </a:lnTo>
                <a:lnTo>
                  <a:pt x="0" y="3133725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81C97C1-30BE-4753-91AC-B08DFA7F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IEF/Axiom</a:t>
            </a:r>
            <a:endParaRPr lang="ro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Poate analiza nu numai artefactele Internet active, ci și pe cele de la Pagefile, MFT, slack etc.</a:t>
            </a:r>
            <a:endParaRPr lang="r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0EDCA-AEC4-41AA-8D4E-1DF5924B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34</a:t>
            </a:fld>
            <a:endParaRPr lang="ro" noProof="0"/>
          </a:p>
        </p:txBody>
      </p:sp>
      <p:pic>
        <p:nvPicPr>
          <p:cNvPr id="4" name="Picture 3" descr="axiom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69" y="2103434"/>
            <a:ext cx="6516461" cy="3794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30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Analiza artefactelor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Analizează multe, multe tipuri de artefacte: Istoricul internetului, chat-ul, căutările Google, webmail-ul etc.</a:t>
            </a:r>
            <a:endParaRPr lang="r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AA0A5-21DD-43E7-BEE9-079C52C9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35</a:t>
            </a:fld>
            <a:endParaRPr lang="ro" noProof="0"/>
          </a:p>
        </p:txBody>
      </p:sp>
      <p:pic>
        <p:nvPicPr>
          <p:cNvPr id="4" name="Picture 3" descr="axiom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63206"/>
            <a:ext cx="6781800" cy="3930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267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Artefacte afișate</a:t>
            </a:r>
            <a:endParaRPr lang="ro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GUI comod pentru navigare prin artefacte</a:t>
            </a:r>
            <a:endParaRPr lang="r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2FEB9-D4F8-4E21-A7C7-D7D12F9B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36</a:t>
            </a:fld>
            <a:endParaRPr lang="ro" noProof="0"/>
          </a:p>
        </p:txBody>
      </p:sp>
      <p:pic>
        <p:nvPicPr>
          <p:cNvPr id="4" name="Picture 3" descr="internet axiom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133600"/>
            <a:ext cx="8610600" cy="2760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5625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Kit-uri de exploatare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În următoarele slide-uri vom prezenta modul în care istoricul, sistemul de fișiere cache și cronologia au fost folosite pentru a descoperi detaliile despre infectarea unui sistem prin Blackhole Exploit Kit</a:t>
            </a:r>
          </a:p>
          <a:p>
            <a:pPr algn="l" rtl="0"/>
            <a:r>
              <a:rPr lang="ro" b="1" i="0" u="none" baseline="0"/>
              <a:t>O parte din secvență a inclus descărcări de tip drive-by</a:t>
            </a:r>
          </a:p>
          <a:p>
            <a:pPr algn="l" rtl="0"/>
            <a:r>
              <a:rPr lang="ro" b="1" i="0" u="none" baseline="0"/>
              <a:t>Majoritatea acestor pași ar fi fost invizibili pentru utilizator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D02B2-D083-4369-8EAD-65E56118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01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Blackhole Exploit Kit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01FC62C-C313-4EA2-90E6-3EFE9B2E366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Următoarea este o cronologie pentru un Blackhole Exploit Kit cu redirecționări multiple</a:t>
            </a:r>
            <a:endParaRPr lang="r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2E0A41-48B3-479B-8D5D-31C3E412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38</a:t>
            </a:fld>
            <a:endParaRPr lang="ro" noProof="0"/>
          </a:p>
        </p:txBody>
      </p:sp>
      <p:sp>
        <p:nvSpPr>
          <p:cNvPr id="5" name="object 5"/>
          <p:cNvSpPr txBox="1"/>
          <p:nvPr/>
        </p:nvSpPr>
        <p:spPr>
          <a:xfrm>
            <a:off x="609600" y="5069713"/>
            <a:ext cx="7781925" cy="873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defTabSz="685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1">
                <a:solidFill>
                  <a:srgbClr val="082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28600" defTabSz="685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8650" indent="-171450" defTabSz="685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1">
                <a:solidFill>
                  <a:srgbClr val="082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1688" indent="-173038" defTabSz="685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69963" indent="-168275" defTabSz="685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1">
                <a:solidFill>
                  <a:srgbClr val="082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algn="l" rtl="0"/>
            <a:r>
              <a:rPr lang="ro" b="1" i="0" u="none" baseline="0"/>
              <a:t>Sarcina utilă finală scăzută este Cridex și este instalată ca 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KB00693774.exe</a:t>
            </a:r>
            <a:r>
              <a:rPr lang="ro" b="1" i="0" u="none" baseline="0"/>
              <a:t>, mimând un fișier de actualizare Windows</a:t>
            </a:r>
          </a:p>
        </p:txBody>
      </p:sp>
      <p:sp>
        <p:nvSpPr>
          <p:cNvPr id="7" name="object 7"/>
          <p:cNvSpPr/>
          <p:nvPr/>
        </p:nvSpPr>
        <p:spPr>
          <a:xfrm>
            <a:off x="234950" y="2187717"/>
            <a:ext cx="8674100" cy="2650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page-34.htm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0A558D6-15A5-4E14-96E1-A008D3D7C4D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Pagina web originală redirecționează efectiv la 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20.72.25.146</a:t>
            </a:r>
            <a:endParaRPr lang="ro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D4CA9C-4716-486E-B4AD-FBA46074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39</a:t>
            </a:fld>
            <a:endParaRPr lang="ro" noProof="0"/>
          </a:p>
        </p:txBody>
      </p:sp>
      <p:sp>
        <p:nvSpPr>
          <p:cNvPr id="5" name="object 5"/>
          <p:cNvSpPr/>
          <p:nvPr/>
        </p:nvSpPr>
        <p:spPr>
          <a:xfrm>
            <a:off x="1317625" y="1812380"/>
            <a:ext cx="6508750" cy="165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89" y="3549358"/>
            <a:ext cx="8786622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9120" y="3416010"/>
            <a:ext cx="274320" cy="1143000"/>
          </a:xfrm>
          <a:prstGeom prst="downArrow">
            <a:avLst>
              <a:gd name="adj1" fmla="val 50000"/>
              <a:gd name="adj2" fmla="val 83637"/>
            </a:avLst>
          </a:pr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Descărcări drive-by</a:t>
            </a:r>
            <a:endParaRPr lang="ro" dirty="0"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0F551851-842B-44CC-BCF4-4C2CAD268AB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Definiție Descărcarea software-ului malware prin navigarea pe internet fără acordul sau cunoașterea utilizatorului</a:t>
            </a:r>
          </a:p>
          <a:p>
            <a:pPr algn="l" rtl="0"/>
            <a:r>
              <a:rPr lang="ro" b="1" i="0" u="none" baseline="0"/>
              <a:t>Realizată printr-o multitudine de vulnerabilități</a:t>
            </a:r>
          </a:p>
          <a:p>
            <a:pPr lvl="1" algn="l" rtl="0"/>
            <a:r>
              <a:rPr lang="ro" b="1" i="0" u="none" baseline="0"/>
              <a:t>ActiveX</a:t>
            </a:r>
          </a:p>
          <a:p>
            <a:pPr lvl="1" algn="l" rtl="0"/>
            <a:r>
              <a:rPr lang="ro" b="1" i="0" u="none" baseline="0"/>
              <a:t>JavaScript ascuns</a:t>
            </a:r>
          </a:p>
          <a:p>
            <a:pPr lvl="1" algn="l" rtl="0"/>
            <a:r>
              <a:rPr lang="ro" b="1" i="0" u="none" baseline="0"/>
              <a:t>Redirects</a:t>
            </a:r>
          </a:p>
          <a:p>
            <a:pPr lvl="1" algn="l" rtl="0"/>
            <a:r>
              <a:rPr lang="ro" b="1" i="0" u="none" baseline="0"/>
              <a:t>iFrames malițios</a:t>
            </a:r>
            <a:endParaRPr lang="ro" dirty="0"/>
          </a:p>
          <a:p>
            <a:pPr lvl="1" algn="l" rtl="0"/>
            <a:r>
              <a:rPr lang="ro" b="1" i="0" u="none" baseline="0"/>
              <a:t>Kit-uri de exploatare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23900" y="4219575"/>
            <a:ext cx="7696200" cy="1681229"/>
          </a:xfrm>
          <a:prstGeom prst="rect">
            <a:avLst/>
          </a:prstGeom>
          <a:solidFill>
            <a:srgbClr val="F1F1F1"/>
          </a:solidFill>
          <a:ln w="9525">
            <a:solidFill>
              <a:srgbClr val="00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86360" algn="l" rtl="0">
              <a:lnSpc>
                <a:spcPct val="100000"/>
              </a:lnSpc>
              <a:spcBef>
                <a:spcPts val="150"/>
              </a:spcBef>
            </a:pP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ro" sz="1800" b="1" i="0" u="none" spc="-10" baseline="0">
                <a:solidFill>
                  <a:srgbClr val="800000"/>
                </a:solidFill>
                <a:latin typeface="Courier New"/>
                <a:cs typeface="Courier New"/>
              </a:rPr>
              <a:t>html</a:t>
            </a: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&gt;&lt;</a:t>
            </a:r>
            <a:r>
              <a:rPr lang="ro" sz="1800" b="1" i="0" u="none" spc="-10" baseline="0">
                <a:solidFill>
                  <a:srgbClr val="800000"/>
                </a:solidFill>
                <a:latin typeface="Courier New"/>
                <a:cs typeface="Courier New"/>
              </a:rPr>
              <a:t>head</a:t>
            </a: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  <a:p>
            <a:pPr marL="86360" marR="85090" algn="l" rtl="0">
              <a:lnSpc>
                <a:spcPct val="100000"/>
              </a:lnSpc>
            </a:pP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ro" sz="1800" b="1" i="0" u="none" spc="-10" baseline="0">
                <a:solidFill>
                  <a:srgbClr val="800000"/>
                </a:solidFill>
                <a:latin typeface="Courier New"/>
                <a:cs typeface="Courier New"/>
              </a:rPr>
              <a:t>meta</a:t>
            </a:r>
            <a:r>
              <a:rPr lang="ro" sz="1800" b="1" i="0" u="none" spc="-10" baseline="0">
                <a:solidFill>
                  <a:srgbClr val="FF0000"/>
                </a:solidFill>
                <a:latin typeface="Courier New"/>
                <a:cs typeface="Courier New"/>
              </a:rPr>
              <a:t>http-equiv</a:t>
            </a: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="refresh" </a:t>
            </a:r>
            <a:r>
              <a:rPr lang="ro" sz="1800" b="1" i="0" u="none" spc="-10" baseline="0">
                <a:solidFill>
                  <a:srgbClr val="FF0000"/>
                </a:solidFill>
                <a:latin typeface="Courier New"/>
                <a:cs typeface="Courier New"/>
              </a:rPr>
              <a:t>content</a:t>
            </a: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="5;url=http://208.109.132.50:8080/index.html/1w mYbCjFf4CM2IRMuBQdiiLyrRDOU7IO6oyrHksqoC5cvERnUj4x78od KPiSTfJiM4GCU.wmf’</a:t>
            </a:r>
            <a:r>
              <a:rPr lang="ro" sz="1800" b="1" i="0" u="none" spc="-35" baseline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ro" sz="1800" b="1" i="0" u="none" spc="-5" baseline="0">
                <a:solidFill>
                  <a:srgbClr val="0000FF"/>
                </a:solidFill>
                <a:latin typeface="Courier New"/>
                <a:cs typeface="Courier New"/>
              </a:rPr>
              <a:t>"&gt;</a:t>
            </a:r>
            <a:endParaRPr sz="1800" dirty="0">
              <a:latin typeface="Courier New"/>
              <a:cs typeface="Courier New"/>
            </a:endParaRPr>
          </a:p>
          <a:p>
            <a:pPr marL="86360" algn="l" rtl="0">
              <a:lnSpc>
                <a:spcPct val="100000"/>
              </a:lnSpc>
            </a:pP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lang="ro" sz="1800" b="1" i="0" u="none" spc="-10" baseline="0">
                <a:solidFill>
                  <a:srgbClr val="800000"/>
                </a:solidFill>
                <a:latin typeface="Courier New"/>
                <a:cs typeface="Courier New"/>
              </a:rPr>
              <a:t>style</a:t>
            </a:r>
            <a:r>
              <a:rPr lang="ro" sz="1800" b="1" i="0" u="none" spc="-10" baseline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4691260F-5E90-48FF-A1A9-4FF7775D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20.72.25.146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27DCFA-24FD-44E0-A6B9-04347A6643B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Acesta este locul de fixare a Blackhole</a:t>
            </a:r>
          </a:p>
          <a:p>
            <a:pPr algn="l" rtl="0"/>
            <a:r>
              <a:rPr lang="ro" b="1" i="0" u="none" baseline="0"/>
              <a:t>Execută 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public_version.php</a:t>
            </a:r>
            <a:r>
              <a:rPr lang="ro" b="1" i="0" u="none" baseline="0"/>
              <a:t>, stocat local ca și </a:t>
            </a: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public_version[1].htm</a:t>
            </a:r>
          </a:p>
          <a:p>
            <a:pPr algn="l" rtl="0">
              <a:buClr>
                <a:srgbClr val="082042"/>
              </a:buClr>
            </a:pPr>
            <a:r>
              <a:rPr lang="ro" b="1" i="0" u="none" baseline="0">
                <a:solidFill>
                  <a:schemeClr val="accent6">
                    <a:lumMod val="75000"/>
                  </a:schemeClr>
                </a:solidFill>
              </a:rPr>
              <a:t>public_version[1].htm</a:t>
            </a:r>
            <a:r>
              <a:rPr lang="ro" b="1" i="0" u="none" baseline="0"/>
              <a:t> este un JavaScript mascat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8FCBE27-1E84-418F-8BED-283ABD8C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40</a:t>
            </a:fld>
            <a:endParaRPr lang="ro" noProof="0"/>
          </a:p>
        </p:txBody>
      </p:sp>
      <p:sp>
        <p:nvSpPr>
          <p:cNvPr id="5" name="object 5"/>
          <p:cNvSpPr/>
          <p:nvPr/>
        </p:nvSpPr>
        <p:spPr>
          <a:xfrm>
            <a:off x="138366" y="3048000"/>
            <a:ext cx="8892921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2280" y="5305310"/>
            <a:ext cx="228600" cy="381635"/>
          </a:xfrm>
          <a:prstGeom prst="upArrow">
            <a:avLst/>
          </a:prstGeom>
          <a:solidFill>
            <a:srgbClr val="5FE8D5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2462" y="5660044"/>
            <a:ext cx="23882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rtl="0">
              <a:lnSpc>
                <a:spcPct val="100000"/>
              </a:lnSpc>
            </a:pPr>
            <a:r>
              <a:rPr lang="ro" sz="1600" b="1" i="0" u="none" spc="-114" baseline="0">
                <a:latin typeface="Arial"/>
                <a:cs typeface="Arial"/>
              </a:rPr>
              <a:t>Codificare</a:t>
            </a:r>
            <a:r>
              <a:rPr lang="ro" sz="1600" b="1" i="0" u="none" spc="-225" baseline="0">
                <a:latin typeface="Arial"/>
                <a:cs typeface="Arial"/>
              </a:rPr>
              <a:t> </a:t>
            </a:r>
            <a:r>
              <a:rPr lang="ro" sz="1600" b="1" i="0" u="none" spc="-160" baseline="0">
                <a:latin typeface="Arial"/>
                <a:cs typeface="Arial"/>
              </a:rPr>
              <a:t>în zecimale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Plugin-urile scanate</a:t>
            </a:r>
            <a:endParaRPr lang="ro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506B949-4691-41EC-8CB5-D8DDE86A5E7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Cronologia a indicat pluginurile de browser accesate</a:t>
            </a:r>
          </a:p>
          <a:p>
            <a:pPr algn="l" rtl="0"/>
            <a:r>
              <a:rPr lang="ro" b="1" i="0" u="none" baseline="0"/>
              <a:t>Apoi un fișier JAR este descărcat (fiind un executabil compilat) cu un fișier IDX (index)</a:t>
            </a:r>
          </a:p>
        </p:txBody>
      </p:sp>
      <p:sp>
        <p:nvSpPr>
          <p:cNvPr id="6" name="object 6"/>
          <p:cNvSpPr/>
          <p:nvPr/>
        </p:nvSpPr>
        <p:spPr>
          <a:xfrm>
            <a:off x="238125" y="2971800"/>
            <a:ext cx="8679561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982" y="4419600"/>
            <a:ext cx="8427847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C019C0D-4DC0-4529-A5ED-ECB1DD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Atac de tip ”gură de apă” (Watering Hole)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Un alt tip de descărcare de tip drive-by cu o componentă de social engineering</a:t>
            </a:r>
          </a:p>
          <a:p>
            <a:pPr algn="l" rtl="0"/>
            <a:r>
              <a:rPr lang="ro" b="1" i="0" u="none" baseline="0"/>
              <a:t>Pentru această metodă, atacatorul vizează un anumit grup de persoane, de exemplu cei interesați de știri financiare, respectiv atacatorul atacă Forbes.com și plantează malware</a:t>
            </a:r>
          </a:p>
          <a:p>
            <a:pPr algn="l" rtl="0"/>
            <a:r>
              <a:rPr lang="ro" b="1" i="0" u="none" baseline="0"/>
              <a:t>Atunci când acești utilizatori vizitează Forbes.com, dacă sistemele lor sunt vulnerabile, atunci sistemele lor vor fi infectate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7EE14-76E1-4425-94C4-AC920041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48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ing h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"/>
            <a:ext cx="4343400" cy="6258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6348989"/>
            <a:ext cx="3733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o" sz="8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Imagine de pe infosecinstitute.com.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688CF-0562-43FC-BC1D-50FA2FBE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511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Web Shells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Cod plasat pe un server web compromis care permite accesul și administrarea de la distanță</a:t>
            </a:r>
          </a:p>
          <a:p>
            <a:pPr algn="l" rtl="0"/>
            <a:r>
              <a:rPr lang="ro" b="1" i="0" u="none" baseline="0"/>
              <a:t>Odată ce sistemul este infectat, atacatorul ar putea să</a:t>
            </a:r>
          </a:p>
          <a:p>
            <a:pPr lvl="1" algn="l" rtl="0"/>
            <a:r>
              <a:rPr lang="ro" b="1" i="0" u="none" baseline="0"/>
              <a:t>Obțină un shell pentru a executa comenzi</a:t>
            </a:r>
          </a:p>
          <a:p>
            <a:pPr lvl="1" algn="l" rtl="0"/>
            <a:r>
              <a:rPr lang="ro" b="1" i="0" u="none" baseline="0"/>
              <a:t>Trece dintr-un directoriu în altul</a:t>
            </a:r>
          </a:p>
          <a:p>
            <a:pPr lvl="1" algn="l" rtl="0"/>
            <a:r>
              <a:rPr lang="ro" b="1" i="0" u="none" baseline="0"/>
              <a:t>Crea, modifica sau șterge fișiere</a:t>
            </a:r>
          </a:p>
          <a:p>
            <a:pPr lvl="1" algn="l" rtl="0"/>
            <a:r>
              <a:rPr lang="ro" b="1" i="0" u="none" baseline="0"/>
              <a:t>Executa interogări SQL</a:t>
            </a:r>
          </a:p>
          <a:p>
            <a:pPr lvl="1" algn="l" rtl="0"/>
            <a:r>
              <a:rPr lang="ro" b="1" i="0" u="none" baseline="0"/>
              <a:t>Colecta date bancare/extrage date sensibile</a:t>
            </a:r>
          </a:p>
          <a:p>
            <a:pPr lvl="1" algn="l" rtl="0"/>
            <a:r>
              <a:rPr lang="ro" b="1" i="0" u="none" baseline="0"/>
              <a:t>Utiliza în calitate de infrastructură de comandă și control</a:t>
            </a:r>
          </a:p>
          <a:p>
            <a:pPr lvl="1" algn="l" rtl="0"/>
            <a:r>
              <a:rPr lang="ro" b="1" i="0" u="none" baseline="0"/>
              <a:t>Încărcați programe malware suplimentare (posibil să creați guri de apă)</a:t>
            </a:r>
          </a:p>
          <a:p>
            <a:pPr algn="l" rtl="0"/>
            <a:r>
              <a:rPr lang="ro" b="1" i="0" u="none" baseline="0"/>
              <a:t>De asemenea, poate să conducă la compromisuri mai largi ale rețelei/mișcări laterale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A3B6-8C16-48A9-8E43-49E9B74F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53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Web Shells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Pot fi scrise în orice limbă suportată de serverul web compromis, cum ar fi PHP, ASP, Python etc.</a:t>
            </a:r>
          </a:p>
          <a:p>
            <a:pPr algn="l" rtl="0"/>
            <a:r>
              <a:rPr lang="ro" b="1" i="0" u="none" baseline="0"/>
              <a:t>Un atacator ar putea identifica vulnerabilitățile din software-ul serverului web sau din sistemul de gestionare a conținutului pentru a compromite gazda</a:t>
            </a:r>
          </a:p>
          <a:p>
            <a:pPr algn="l" rtl="0"/>
            <a:r>
              <a:rPr lang="ro" b="1" i="0" u="none" baseline="0"/>
              <a:t>Unele dintre metodele frecvent folosite sunt</a:t>
            </a:r>
          </a:p>
          <a:p>
            <a:pPr lvl="1" algn="l" rtl="0"/>
            <a:r>
              <a:rPr lang="ro" b="1" i="0" u="none" baseline="0"/>
              <a:t>Scripting între site-uri</a:t>
            </a:r>
          </a:p>
          <a:p>
            <a:pPr lvl="1" algn="l" rtl="0"/>
            <a:r>
              <a:rPr lang="ro" b="1" i="0" u="none" baseline="0"/>
              <a:t>Injectarea SQL</a:t>
            </a:r>
          </a:p>
          <a:p>
            <a:pPr lvl="1" algn="l" rtl="0"/>
            <a:r>
              <a:rPr lang="ro" b="1" i="0" u="none" baseline="0"/>
              <a:t>Vulnerabilitățile CMS</a:t>
            </a:r>
          </a:p>
          <a:p>
            <a:pPr lvl="1" algn="l" rtl="0"/>
            <a:r>
              <a:rPr lang="ro" b="1" i="0" u="none" baseline="0"/>
              <a:t>Vulnerabilitățile Remote File Include (RFI) și Local File Include (LFI)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D143D-152D-41F7-B929-14B9C54D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45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3590547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Depistarea web-shell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Poate prezenta dificultăți în depistare</a:t>
            </a:r>
          </a:p>
          <a:p>
            <a:pPr algn="l" rtl="0"/>
            <a:r>
              <a:rPr lang="ro" b="1" i="0" u="none" baseline="0"/>
              <a:t>La ce să atrageți atenția:</a:t>
            </a:r>
          </a:p>
          <a:p>
            <a:pPr lvl="1" algn="l" rtl="0"/>
            <a:r>
              <a:rPr lang="ro" b="1" i="0" u="none" baseline="0"/>
              <a:t>Perioade neobișnuite de utilizare a site-urilor</a:t>
            </a:r>
          </a:p>
          <a:p>
            <a:pPr lvl="1" algn="l" rtl="0"/>
            <a:r>
              <a:rPr lang="ro" b="1" i="0" u="none" baseline="0"/>
              <a:t>Fișiere cu mărci temporale anormale, cum ar fi cele mult mai recente decât fișierele de aplicații web</a:t>
            </a:r>
          </a:p>
          <a:p>
            <a:pPr lvl="1" algn="l" rtl="0"/>
            <a:r>
              <a:rPr lang="ro" b="1" i="0" u="none" baseline="0"/>
              <a:t>Fișiere suspecte în locația pentru fișiere Internet, cum ar fi web root</a:t>
            </a:r>
          </a:p>
          <a:p>
            <a:pPr lvl="1" algn="l" rtl="0"/>
            <a:r>
              <a:rPr lang="ro" b="1" i="0" u="none" baseline="0"/>
              <a:t>Verificați jurnalele de acces pentru prezența unor conexiuni ciudate sau resurse accesate</a:t>
            </a:r>
          </a:p>
          <a:p>
            <a:pPr lvl="1" algn="l" rtl="0"/>
            <a:r>
              <a:rPr lang="ro" b="1" i="0" u="none" baseline="0"/>
              <a:t>Mișcarea laterală de la serverul web este neașteptată</a:t>
            </a:r>
          </a:p>
          <a:p>
            <a:pPr lvl="1" algn="l" rtl="0"/>
            <a:r>
              <a:rPr lang="ro" b="1" i="0" u="none" baseline="0"/>
              <a:t>Conexiuni la o adresă URL care nu a fost trimisă</a:t>
            </a:r>
          </a:p>
          <a:p>
            <a:pPr lvl="1" algn="l" rtl="0"/>
            <a:r>
              <a:rPr lang="ro" b="1" i="0" u="none" baseline="0"/>
              <a:t>Nu uitați de lucrurile ușoare, scanarea AV/Yara pentru web shell-uri cunoscute precum China Chopper și WSO</a:t>
            </a:r>
            <a:endParaRPr lang="ro" dirty="0"/>
          </a:p>
          <a:p>
            <a:pPr lvl="1" algn="l" rtl="0"/>
            <a:endParaRPr lang="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7F844-C5F1-42B4-87CA-02EAD0D1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46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1410089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Depistarea web-shell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Aici vedem fișierul shellme.aspx cu un timp drastic diferit de celelalte fișiere server web din wwwroot</a:t>
            </a:r>
            <a:endParaRPr lang="r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A71EFA-C6EB-41CC-80E8-3D6DC964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47</a:t>
            </a:fld>
            <a:endParaRPr lang="ro" noProof="0"/>
          </a:p>
        </p:txBody>
      </p:sp>
      <p:pic>
        <p:nvPicPr>
          <p:cNvPr id="4" name="Picture 3" descr="image0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9" y="3057525"/>
            <a:ext cx="8392222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71800" y="5366919"/>
            <a:ext cx="320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o" sz="8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Imagine de pe fireye.com.</a:t>
            </a:r>
          </a:p>
        </p:txBody>
      </p:sp>
    </p:spTree>
    <p:extLst>
      <p:ext uri="{BB962C8B-B14F-4D97-AF65-F5344CB8AC3E}">
        <p14:creationId xmlns:p14="http://schemas.microsoft.com/office/powerpoint/2010/main" val="325412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China Chopper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China Chopper are un GUI pe deplin funcțional pentru utilizare de către atacator</a:t>
            </a:r>
            <a:endParaRPr lang="r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C013C5-A21D-4F44-8104-83345B7A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48</a:t>
            </a:fld>
            <a:endParaRPr lang="ro" noProof="0"/>
          </a:p>
        </p:txBody>
      </p:sp>
      <p:pic>
        <p:nvPicPr>
          <p:cNvPr id="4" name="Picture 3" descr="image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779637"/>
            <a:ext cx="5562600" cy="4214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71800" y="6106308"/>
            <a:ext cx="320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o" sz="8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Imagine de pe fireye.com.</a:t>
            </a:r>
          </a:p>
        </p:txBody>
      </p:sp>
    </p:spTree>
    <p:extLst>
      <p:ext uri="{BB962C8B-B14F-4D97-AF65-F5344CB8AC3E}">
        <p14:creationId xmlns:p14="http://schemas.microsoft.com/office/powerpoint/2010/main" val="183160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China Chopper</a:t>
            </a:r>
            <a:endParaRPr lang="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3BA84-1AE0-435D-A143-89239BF9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image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490536"/>
            <a:ext cx="848304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74695" y="5712023"/>
            <a:ext cx="320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ro" sz="8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Imagine de pe fireye.com.</a:t>
            </a:r>
          </a:p>
        </p:txBody>
      </p:sp>
    </p:spTree>
    <p:extLst>
      <p:ext uri="{BB962C8B-B14F-4D97-AF65-F5344CB8AC3E}">
        <p14:creationId xmlns:p14="http://schemas.microsoft.com/office/powerpoint/2010/main" val="172200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3" y="1392936"/>
            <a:ext cx="7174992" cy="463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400" y="1384300"/>
            <a:ext cx="6814439" cy="4424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2001" y="5858530"/>
            <a:ext cx="39624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 rtl="0">
              <a:lnSpc>
                <a:spcPct val="100000"/>
              </a:lnSpc>
            </a:pPr>
            <a:r>
              <a:rPr lang="ro" sz="800" b="1" i="0" u="none" spc="-65" baseline="0">
                <a:solidFill>
                  <a:sysClr val="windowText" lastClr="000000"/>
                </a:solidFill>
                <a:latin typeface="Arial"/>
                <a:cs typeface="Arial"/>
              </a:rPr>
              <a:t>Sursa:</a:t>
            </a:r>
            <a:r>
              <a:rPr lang="ro" sz="800" b="1" i="0" u="none" spc="160" baseline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lang="ro" sz="800" b="1" i="0" u="none" spc="-40" baseline="0">
                <a:solidFill>
                  <a:sysClr val="windowText" lastClr="000000"/>
                </a:solidFill>
                <a:latin typeface="Arial"/>
                <a:cs typeface="Arial"/>
              </a:rPr>
              <a:t>http://blogs.paretologic.com/malwarediaries/index.php/2010/11/17/dirty-harry/</a:t>
            </a:r>
            <a:endParaRPr sz="800" b="1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Descărcări drive-by</a:t>
            </a:r>
            <a:endParaRPr lang="ro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498600"/>
            <a:ext cx="168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ro" sz="12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Observați URL este </a:t>
            </a:r>
            <a:r>
              <a:rPr lang="ro" sz="1200" b="0" i="0" u="none" baseline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</a:t>
            </a:r>
          </a:p>
          <a:p>
            <a:pPr algn="ctr" rtl="0"/>
            <a:r>
              <a:rPr lang="ro" sz="12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torkla.cz.cc pentru</a:t>
            </a:r>
            <a:br>
              <a:rPr lang="ro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o" sz="1200" b="1" i="0" u="none" baseline="0">
                <a:latin typeface="Arial" panose="020B0604020202020204" pitchFamily="34" charset="0"/>
                <a:cs typeface="Arial" panose="020B0604020202020204" pitchFamily="34" charset="0"/>
              </a:rPr>
              <a:t>acest popup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D87148-ACE2-4828-AFF0-1116D75E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Injectare SQL 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În acest atac, adversarul emite declarații malware SQL către serverul de baze de date al unei aplicații web</a:t>
            </a:r>
          </a:p>
          <a:p>
            <a:pPr algn="l" rtl="0"/>
            <a:r>
              <a:rPr lang="ro" b="1" i="0" u="none" baseline="0"/>
              <a:t>Poate ocoli mecanismele de autentificare și autorizare</a:t>
            </a:r>
          </a:p>
          <a:p>
            <a:pPr algn="l" rtl="0"/>
            <a:r>
              <a:rPr lang="ro" b="1" i="0" u="none" baseline="0"/>
              <a:t>Înregistrările pot fi adăugate, modificate sau șterse din baza de date principală</a:t>
            </a:r>
          </a:p>
          <a:p>
            <a:pPr algn="l" rtl="0"/>
            <a:r>
              <a:rPr lang="ro" b="1" i="0" u="none" baseline="0"/>
              <a:t>Datele introduse de utilizator sunt incluse în interogarea SQL către baza de date, rezultând consecințe neintenționate</a:t>
            </a:r>
          </a:p>
          <a:p>
            <a:pPr algn="l" rtl="0"/>
            <a:r>
              <a:rPr lang="ro" b="1" i="0" u="none" baseline="0"/>
              <a:t>Poate face posibil ca comenzile shell să fie folosite pe server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2888-451C-4EF7-BC26-59D86C10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50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2273280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Tipuri de SQLi 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 rtl="0"/>
            <a:r>
              <a:rPr lang="ro" b="1" i="0" u="none" baseline="0"/>
              <a:t>Caractere filtrate incorect</a:t>
            </a:r>
          </a:p>
          <a:p>
            <a:pPr lvl="1" algn="l" rtl="0"/>
            <a:r>
              <a:rPr lang="ro" b="1" i="0" u="none" baseline="0"/>
              <a:t>SELECTEAZĂ * FROM users UNDE name = 43 or 1=1;</a:t>
            </a:r>
          </a:p>
          <a:p>
            <a:pPr lvl="1" algn="l" rtl="0"/>
            <a:r>
              <a:rPr lang="ro" b="1" i="0" u="none" baseline="0"/>
              <a:t>1=1 este întotdeauna adevărat și poate întoarce toți utilizatorii</a:t>
            </a:r>
          </a:p>
          <a:p>
            <a:pPr algn="l" rtl="0"/>
            <a:r>
              <a:rPr lang="ro" b="1" i="0" u="none" baseline="0"/>
              <a:t>Abordarea incorectă a tipului </a:t>
            </a:r>
          </a:p>
          <a:p>
            <a:pPr lvl="1" algn="l" rtl="0"/>
            <a:r>
              <a:rPr lang="ro" b="1" i="0" u="none" baseline="0"/>
              <a:t>Atunci când un câmp specificat de utilizator nu este verificat corect pentru constrângeri</a:t>
            </a:r>
          </a:p>
          <a:p>
            <a:pPr lvl="1" algn="l" rtl="0"/>
            <a:r>
              <a:rPr lang="ro" b="1" i="0" u="none" baseline="0"/>
              <a:t>SELECTEAZĂ * FROM teams UNDE city = “city”;</a:t>
            </a:r>
          </a:p>
          <a:p>
            <a:pPr lvl="1" algn="l" rtl="0"/>
            <a:r>
              <a:rPr lang="ro" b="1" i="0" u="none" baseline="0"/>
              <a:t>Atacatorul introduce ceva neașteptat, de exemplu 1, ARATĂ TABELE</a:t>
            </a:r>
          </a:p>
          <a:p>
            <a:pPr algn="l" rtl="0"/>
            <a:r>
              <a:rPr lang="ro" b="1" i="0" u="none" baseline="0"/>
              <a:t>Injectarea SQL oarbă</a:t>
            </a:r>
            <a:r>
              <a:rPr lang="ro" b="0" i="0" u="none" baseline="0"/>
              <a:t>	</a:t>
            </a:r>
          </a:p>
          <a:p>
            <a:pPr lvl="1" algn="l" rtl="0"/>
            <a:r>
              <a:rPr lang="ro" b="1" i="0" u="none" baseline="0"/>
              <a:t>Rezultatele SQL sunt introduse, dar nu sunt văzute de atacator</a:t>
            </a:r>
          </a:p>
          <a:p>
            <a:pPr lvl="1" algn="l" rtl="0"/>
            <a:r>
              <a:rPr lang="ro" b="1" i="0" u="none" baseline="0"/>
              <a:t>SELECTEAZĂ * FROM teams UNDE id=‘5’ și ‘1=2’</a:t>
            </a:r>
          </a:p>
          <a:p>
            <a:pPr algn="l" rtl="0"/>
            <a:r>
              <a:rPr lang="ro" b="1" i="0" u="none" baseline="0"/>
              <a:t>Trebuie să vizualizați jurnalele de acces pentru a găsi o intrare eronată dacă serverul este vulnerabil</a:t>
            </a:r>
          </a:p>
          <a:p>
            <a:pPr algn="l" rtl="0"/>
            <a:r>
              <a:rPr lang="ro" b="1" i="0" u="none" baseline="0"/>
              <a:t>Cronologia!</a:t>
            </a:r>
            <a:r>
              <a:rPr lang="ro" b="0" i="0" u="none" baseline="0"/>
              <a:t>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3EEE-1F20-4B6C-8CE3-2A64CEC0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51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3936186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Rezumat</a:t>
            </a:r>
            <a:endParaRPr lang="ro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Există multiple căi și tehnici de atac prin intermediul internetului</a:t>
            </a:r>
          </a:p>
          <a:p>
            <a:pPr algn="l" rtl="0"/>
            <a:r>
              <a:rPr lang="ro" b="1" i="0" u="none" baseline="0"/>
              <a:t>Datele internet stocate de client, cum ar fi istoricul, modulele cookie și memoria cache, pot ajuta la identificarea vectorilor de infecție</a:t>
            </a:r>
          </a:p>
          <a:p>
            <a:pPr algn="l" rtl="0"/>
            <a:r>
              <a:rPr lang="ro" b="1" i="0" u="none" baseline="0"/>
              <a:t>Există multe instrumente, atât gratuite cât și comerciale, pentru a analiza aceste artefacte</a:t>
            </a:r>
            <a:endParaRPr lang="r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A201A-9E83-497A-A584-07091BB7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52</a:t>
            </a:fld>
            <a:endParaRPr lang="ro" noProof="0"/>
          </a:p>
        </p:txBody>
      </p:sp>
    </p:spTree>
    <p:extLst>
      <p:ext uri="{BB962C8B-B14F-4D97-AF65-F5344CB8AC3E}">
        <p14:creationId xmlns:p14="http://schemas.microsoft.com/office/powerpoint/2010/main" val="1655589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0">
              <a:buNone/>
            </a:pPr>
            <a:endParaRPr lang="ro" sz="4800" dirty="0"/>
          </a:p>
          <a:p>
            <a:pPr marL="0" indent="0" algn="ctr" rtl="0">
              <a:buNone/>
            </a:pPr>
            <a:endParaRPr lang="ro" sz="4800" dirty="0"/>
          </a:p>
          <a:p>
            <a:pPr marL="0" indent="0" algn="ctr" rtl="0">
              <a:buNone/>
            </a:pPr>
            <a:r>
              <a:rPr lang="ro" sz="4800" b="1" i="0" u="none" baseline="0"/>
              <a:t>Laboratorul 3 - Analiza internet</a:t>
            </a:r>
            <a:endParaRPr lang="ro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13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Descărcări drive-by: iFrames</a:t>
            </a:r>
            <a:endParaRPr lang="r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D66E33E-3522-4422-A0B9-5E5DF94F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HTML-ul paginii web anterioare conține un iFrame malițios</a:t>
            </a:r>
          </a:p>
          <a:p>
            <a:endParaRPr lang="ro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67831DE-13BF-4F11-934C-26EEAEC2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6</a:t>
            </a:fld>
            <a:endParaRPr lang="ro" noProof="0"/>
          </a:p>
        </p:txBody>
      </p:sp>
      <p:sp>
        <p:nvSpPr>
          <p:cNvPr id="6" name="object 6"/>
          <p:cNvSpPr/>
          <p:nvPr/>
        </p:nvSpPr>
        <p:spPr>
          <a:xfrm>
            <a:off x="858014" y="1752600"/>
            <a:ext cx="365760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3813" y="3352800"/>
            <a:ext cx="4787900" cy="181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4413" y="3733800"/>
            <a:ext cx="848868" cy="1159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53613" y="2819400"/>
            <a:ext cx="3637787" cy="770082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2075" algn="just" rtl="0">
              <a:lnSpc>
                <a:spcPct val="100000"/>
              </a:lnSpc>
              <a:spcBef>
                <a:spcPts val="244"/>
              </a:spcBef>
            </a:pPr>
            <a:r>
              <a:rPr lang="ro" sz="1600" b="0" i="0" u="none" spc="-55" baseline="0">
                <a:latin typeface="Arial"/>
                <a:cs typeface="Arial"/>
              </a:rPr>
              <a:t>Rândul </a:t>
            </a:r>
            <a:r>
              <a:rPr lang="ro" sz="1600" b="0" i="0" u="none" spc="-140" baseline="0">
                <a:latin typeface="Arial"/>
                <a:cs typeface="Arial"/>
              </a:rPr>
              <a:t>154 </a:t>
            </a:r>
            <a:r>
              <a:rPr lang="ro" sz="1600" b="0" i="0" u="none" spc="-55" baseline="0">
                <a:latin typeface="Arial"/>
                <a:cs typeface="Arial"/>
              </a:rPr>
              <a:t>conține</a:t>
            </a:r>
            <a:r>
              <a:rPr lang="ro" sz="1600" b="0" i="0" u="none" spc="-300" baseline="0">
                <a:latin typeface="Arial"/>
                <a:cs typeface="Arial"/>
              </a:rPr>
              <a:t> </a:t>
            </a:r>
            <a:r>
              <a:rPr lang="ro" sz="1600" b="0" i="0" u="none" spc="-120" baseline="0">
                <a:latin typeface="Arial"/>
                <a:cs typeface="Arial"/>
              </a:rPr>
              <a:t>un</a:t>
            </a:r>
            <a:r>
              <a:rPr lang="ro" sz="1600" b="0" i="0" u="none" baseline="0">
                <a:latin typeface="Arial"/>
                <a:cs typeface="Arial"/>
              </a:rPr>
              <a:t> </a:t>
            </a:r>
            <a:r>
              <a:rPr lang="ro" sz="1600" b="0" i="0" u="none" spc="-55" baseline="0">
                <a:latin typeface="Arial"/>
                <a:cs typeface="Arial"/>
              </a:rPr>
              <a:t>iFrame</a:t>
            </a:r>
            <a:r>
              <a:rPr lang="ro" sz="1600" b="0" i="0" u="none" spc="-220" baseline="0">
                <a:latin typeface="Arial"/>
                <a:cs typeface="Arial"/>
              </a:rPr>
              <a:t> </a:t>
            </a:r>
            <a:r>
              <a:rPr lang="ro" sz="1600" b="0" i="0" u="none" spc="-25" baseline="0">
                <a:latin typeface="Arial"/>
                <a:cs typeface="Arial"/>
              </a:rPr>
              <a:t>malițios.</a:t>
            </a:r>
            <a:endParaRPr sz="1600" dirty="0">
              <a:latin typeface="Arial"/>
              <a:cs typeface="Arial"/>
            </a:endParaRPr>
          </a:p>
          <a:p>
            <a:pPr marL="92075" marR="363220" algn="just" rtl="0">
              <a:lnSpc>
                <a:spcPct val="100000"/>
              </a:lnSpc>
            </a:pPr>
            <a:r>
              <a:rPr lang="ro" sz="1600" b="0" i="0" u="none" spc="-90" baseline="0">
                <a:latin typeface="Arial"/>
                <a:cs typeface="Arial"/>
              </a:rPr>
              <a:t>Întregul </a:t>
            </a:r>
            <a:r>
              <a:rPr lang="ro" sz="1600" b="0" i="0" u="none" spc="-20" baseline="0">
                <a:latin typeface="Arial"/>
                <a:cs typeface="Arial"/>
              </a:rPr>
              <a:t> </a:t>
            </a:r>
            <a:r>
              <a:rPr lang="ro" sz="1600" b="0" i="0" u="none" spc="-25" baseline="0">
                <a:latin typeface="Arial"/>
                <a:cs typeface="Arial"/>
              </a:rPr>
              <a:t>iframe </a:t>
            </a:r>
            <a:r>
              <a:rPr lang="ro" sz="1600" b="0" i="0" u="none" spc="-80" baseline="0">
                <a:latin typeface="Arial"/>
                <a:cs typeface="Arial"/>
              </a:rPr>
              <a:t>este </a:t>
            </a:r>
            <a:r>
              <a:rPr lang="ro" sz="1600" b="0" i="0" u="none" spc="-35" baseline="0">
                <a:latin typeface="Arial"/>
                <a:cs typeface="Arial"/>
              </a:rPr>
              <a:t>doar </a:t>
            </a:r>
            <a:r>
              <a:rPr lang="ro" sz="1600" b="0" i="0" u="none" spc="-195" baseline="0">
                <a:latin typeface="Arial"/>
                <a:cs typeface="Arial"/>
              </a:rPr>
              <a:t>1 </a:t>
            </a:r>
            <a:r>
              <a:rPr lang="ro" sz="1600" b="0" i="0" u="none" spc="-45" baseline="0">
                <a:latin typeface="Arial"/>
                <a:cs typeface="Arial"/>
              </a:rPr>
              <a:t>pixel </a:t>
            </a:r>
            <a:r>
              <a:rPr lang="ro" sz="1600" b="0" i="0" u="none" spc="-40" baseline="0">
                <a:latin typeface="Arial"/>
                <a:cs typeface="Arial"/>
              </a:rPr>
              <a:t>de </a:t>
            </a:r>
            <a:r>
              <a:rPr lang="ro" sz="1600" b="0" i="0" u="none" spc="-195" baseline="0">
                <a:latin typeface="Arial"/>
                <a:cs typeface="Arial"/>
              </a:rPr>
              <a:t>1 </a:t>
            </a:r>
            <a:r>
              <a:rPr lang="ro" sz="1600" b="0" i="0" u="none" spc="-45" baseline="0">
                <a:latin typeface="Arial"/>
                <a:cs typeface="Arial"/>
              </a:rPr>
              <a:t>pixel </a:t>
            </a:r>
            <a:r>
              <a:rPr lang="ro" sz="1600" b="0" i="0" u="none" spc="-75" baseline="0">
                <a:latin typeface="Arial"/>
                <a:cs typeface="Arial"/>
              </a:rPr>
              <a:t>și  </a:t>
            </a:r>
            <a:r>
              <a:rPr lang="ro" sz="1600" b="0" i="0" u="none" spc="5" baseline="0">
                <a:latin typeface="Arial"/>
                <a:cs typeface="Arial"/>
              </a:rPr>
              <a:t>nu </a:t>
            </a:r>
            <a:r>
              <a:rPr lang="ro" sz="1600" b="0" i="0" u="none" spc="-45" baseline="0">
                <a:latin typeface="Arial"/>
                <a:cs typeface="Arial"/>
              </a:rPr>
              <a:t>este ibservabil</a:t>
            </a:r>
            <a:r>
              <a:rPr lang="ro" sz="1600" b="0" i="0" u="none" spc="-160" baseline="0">
                <a:latin typeface="Arial"/>
                <a:cs typeface="Arial"/>
              </a:rPr>
              <a:t> </a:t>
            </a:r>
            <a:r>
              <a:rPr lang="ro" sz="1600" b="0" i="0" u="none" spc="35" baseline="0">
                <a:latin typeface="Arial"/>
                <a:cs typeface="Arial"/>
              </a:rPr>
              <a:t>pentru</a:t>
            </a:r>
            <a:r>
              <a:rPr lang="ro" sz="1600" b="0" i="0" u="none" spc="-150" baseline="0">
                <a:latin typeface="Arial"/>
                <a:cs typeface="Arial"/>
              </a:rPr>
              <a:t> </a:t>
            </a:r>
            <a:r>
              <a:rPr lang="ro" sz="1600" b="0" i="0" u="none" spc="-160" baseline="0">
                <a:latin typeface="Arial"/>
                <a:cs typeface="Arial"/>
              </a:rPr>
              <a:t> </a:t>
            </a:r>
            <a:r>
              <a:rPr lang="ro" sz="1600" b="0" i="0" u="none" spc="-60" baseline="0">
                <a:latin typeface="Arial"/>
                <a:cs typeface="Arial"/>
              </a:rPr>
              <a:t>utilizator.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8350" y="5798080"/>
            <a:ext cx="34671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 rtl="0">
              <a:lnSpc>
                <a:spcPts val="1230"/>
              </a:lnSpc>
            </a:pPr>
            <a:r>
              <a:rPr lang="ro" sz="800" b="1" i="0" u="none" spc="-35" baseline="0">
                <a:latin typeface="Arial"/>
                <a:cs typeface="Arial"/>
              </a:rPr>
              <a:t>http://blogs.paretologic.com/malwarediaries/index.php/2010/11/17/dirty-harry/</a:t>
            </a:r>
            <a:endParaRPr sz="8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28800" y="5803368"/>
            <a:ext cx="5486400" cy="141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rtl="0">
              <a:lnSpc>
                <a:spcPts val="1230"/>
              </a:lnSpc>
            </a:pPr>
            <a:r>
              <a:rPr lang="ro" sz="800" b="1" i="0" u="none" spc="-35" baseline="0">
                <a:latin typeface="Arial"/>
                <a:cs typeface="Arial"/>
              </a:rPr>
              <a:t>http://blogs.paretologic.com/malwarediaries/index.php/2010/11/17/dirty-harry/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Descărcări drive-by</a:t>
            </a:r>
            <a:endParaRPr lang="ro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FADAAE0-BE18-4688-8BC1-AFB8F2C9FE9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Cercetările au arătat că torkla.cz.cc a fost cunoscută pentru găzduirea unei varietăți de explot-uri</a:t>
            </a:r>
            <a:endParaRPr lang="r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40F6E2-7C88-435E-B09C-7385690C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7</a:t>
            </a:fld>
            <a:endParaRPr lang="ro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EBB787-5806-4D80-BE97-4E699540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85" y="2095500"/>
            <a:ext cx="6035040" cy="3568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22012" y="5786732"/>
            <a:ext cx="832104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rtl="0">
              <a:lnSpc>
                <a:spcPct val="100000"/>
              </a:lnSpc>
            </a:pPr>
            <a:r>
              <a:rPr lang="ro" sz="800" b="1" i="0" u="none" spc="-35" baseline="0">
                <a:latin typeface="Arial"/>
                <a:cs typeface="Arial"/>
              </a:rPr>
              <a:t>http://blogs.paretologic.com/malwarediaries/index.php/2011/01/05/worldsex-com-serves-malware-through-malvertising/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JavaScript</a:t>
            </a:r>
            <a:endParaRPr lang="ro" dirty="0"/>
          </a:p>
        </p:txBody>
      </p:sp>
      <p:sp>
        <p:nvSpPr>
          <p:cNvPr id="29" name="object 12">
            <a:extLst>
              <a:ext uri="{FF2B5EF4-FFF2-40B4-BE49-F238E27FC236}">
                <a16:creationId xmlns:a16="http://schemas.microsoft.com/office/drawing/2014/main" id="{2B909BD7-3F22-4ED2-9C59-8785276B378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spcAft>
                <a:spcPts val="0"/>
              </a:spcAft>
            </a:pPr>
            <a:r>
              <a:rPr lang="ro" sz="1800" b="1" i="0" u="none" baseline="0"/>
              <a:t>Motorul de scripting în browser care permite o experiență mai interactivă de navigare pe web</a:t>
            </a:r>
          </a:p>
          <a:p>
            <a:pPr algn="l" rtl="0">
              <a:spcAft>
                <a:spcPts val="0"/>
              </a:spcAft>
            </a:pPr>
            <a:r>
              <a:rPr lang="ro" sz="1800" b="1" i="0" u="none" baseline="0"/>
              <a:t>Permite programatorului să execute anumite acțiuni asupra sistemului victimă</a:t>
            </a:r>
          </a:p>
          <a:p>
            <a:pPr algn="l" rtl="0">
              <a:spcAft>
                <a:spcPts val="0"/>
              </a:spcAft>
            </a:pPr>
            <a:r>
              <a:rPr lang="ro" sz="1800" b="1" i="0" u="none" baseline="0"/>
              <a:t>JavaScript malițios poate determina un sistem să contacteze serverele externe și să descarce programe malware suplimentare fără interacțiune cu utilizatorul (prezentat mai jos)</a:t>
            </a:r>
          </a:p>
          <a:p>
            <a:pPr algn="l" rtl="0">
              <a:spcAft>
                <a:spcPts val="0"/>
              </a:spcAft>
            </a:pPr>
            <a:r>
              <a:rPr lang="ro" sz="1800" b="1" i="0" u="none" baseline="0"/>
              <a:t>De multe ori mascate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BB8F185C-39E6-4AA4-ADB3-FD596A0B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1A4C1-1F66-42BA-B70C-1476E553603D}" type="slidenum">
              <a:rPr kumimoji="0" sz="900" b="0" i="0" u="none" strike="noStrike" kern="1200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o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4EEECA0-C2A3-4285-9951-4272DF1AE081}"/>
              </a:ext>
            </a:extLst>
          </p:cNvPr>
          <p:cNvSpPr/>
          <p:nvPr/>
        </p:nvSpPr>
        <p:spPr>
          <a:xfrm>
            <a:off x="465138" y="3444805"/>
            <a:ext cx="8226425" cy="2334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EBE4324-C82C-45D0-B768-07A88F7816D2}"/>
              </a:ext>
            </a:extLst>
          </p:cNvPr>
          <p:cNvSpPr/>
          <p:nvPr/>
        </p:nvSpPr>
        <p:spPr>
          <a:xfrm>
            <a:off x="460375" y="3440030"/>
            <a:ext cx="8235950" cy="2343785"/>
          </a:xfrm>
          <a:custGeom>
            <a:avLst/>
            <a:gdLst/>
            <a:ahLst/>
            <a:cxnLst/>
            <a:rect l="l" t="t" r="r" b="b"/>
            <a:pathLst>
              <a:path w="8235950" h="2343785">
                <a:moveTo>
                  <a:pt x="0" y="2343530"/>
                </a:moveTo>
                <a:lnTo>
                  <a:pt x="8235950" y="2343530"/>
                </a:lnTo>
                <a:lnTo>
                  <a:pt x="8235950" y="0"/>
                </a:lnTo>
                <a:lnTo>
                  <a:pt x="0" y="0"/>
                </a:lnTo>
                <a:lnTo>
                  <a:pt x="0" y="2343530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990F4E5-BC8C-49D6-931A-0318EBB37FB0}"/>
              </a:ext>
            </a:extLst>
          </p:cNvPr>
          <p:cNvSpPr/>
          <p:nvPr/>
        </p:nvSpPr>
        <p:spPr>
          <a:xfrm>
            <a:off x="943673" y="4241540"/>
            <a:ext cx="3072384" cy="17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24640C4-92CB-4922-A3A1-021FAE29778D}"/>
              </a:ext>
            </a:extLst>
          </p:cNvPr>
          <p:cNvSpPr/>
          <p:nvPr/>
        </p:nvSpPr>
        <p:spPr>
          <a:xfrm>
            <a:off x="1008736" y="4322947"/>
            <a:ext cx="2942590" cy="9525"/>
          </a:xfrm>
          <a:custGeom>
            <a:avLst/>
            <a:gdLst/>
            <a:ahLst/>
            <a:cxnLst/>
            <a:rect l="l" t="t" r="r" b="b"/>
            <a:pathLst>
              <a:path w="2942590" h="9525">
                <a:moveTo>
                  <a:pt x="0" y="0"/>
                </a:moveTo>
                <a:lnTo>
                  <a:pt x="2942424" y="9017"/>
                </a:lnTo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17EE249-9E83-4AB4-A960-2C4367EC3BCC}"/>
              </a:ext>
            </a:extLst>
          </p:cNvPr>
          <p:cNvSpPr/>
          <p:nvPr/>
        </p:nvSpPr>
        <p:spPr>
          <a:xfrm>
            <a:off x="797370" y="5264144"/>
            <a:ext cx="3590544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05F1048B-090F-499D-B493-B60659BDBD2B}"/>
              </a:ext>
            </a:extLst>
          </p:cNvPr>
          <p:cNvSpPr/>
          <p:nvPr/>
        </p:nvSpPr>
        <p:spPr>
          <a:xfrm>
            <a:off x="862368" y="5345932"/>
            <a:ext cx="3460115" cy="9525"/>
          </a:xfrm>
          <a:custGeom>
            <a:avLst/>
            <a:gdLst/>
            <a:ahLst/>
            <a:cxnLst/>
            <a:rect l="l" t="t" r="r" b="b"/>
            <a:pathLst>
              <a:path w="3460115" h="9525">
                <a:moveTo>
                  <a:pt x="0" y="0"/>
                </a:moveTo>
                <a:lnTo>
                  <a:pt x="3459886" y="9143"/>
                </a:lnTo>
              </a:path>
            </a:pathLst>
          </a:custGeom>
          <a:ln w="317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19100" y="5792829"/>
            <a:ext cx="832104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 rtl="0">
              <a:lnSpc>
                <a:spcPct val="100000"/>
              </a:lnSpc>
            </a:pPr>
            <a:r>
              <a:rPr lang="ro" sz="800" b="1" i="0" u="none" spc="-35" baseline="0">
                <a:latin typeface="Arial"/>
                <a:cs typeface="Arial"/>
              </a:rPr>
              <a:t>http://blogs.paretologic.com/malwarediaries/index.php/2011/01/05/worldsex-com-serves-malware-through-malvertising/</a:t>
            </a:r>
            <a:endParaRPr sz="800" b="1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JavaScript</a:t>
            </a:r>
            <a:endParaRPr lang="ro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710B6200-9A12-438E-A00C-EF6E68B45E28}"/>
              </a:ext>
            </a:extLst>
          </p:cNvPr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ro" b="1" i="0" u="none" baseline="0"/>
              <a:t>JavaScript din slide-ul precedent </a:t>
            </a:r>
            <a:br>
              <a:rPr lang="ro"/>
            </a:br>
            <a:r>
              <a:rPr lang="ro" b="1" i="0" u="none" baseline="0"/>
              <a:t>a detemrinat victima </a:t>
            </a:r>
            <a:br>
              <a:rPr lang="ro"/>
            </a:br>
            <a:r>
              <a:rPr lang="ro" b="1" i="0" u="none" baseline="0"/>
              <a:t>să descarce </a:t>
            </a:r>
            <a:br>
              <a:rPr lang="ro"/>
            </a:br>
            <a:r>
              <a:rPr lang="ro" b="1" i="0" u="none" baseline="0"/>
              <a:t>următoarele fișiere:</a:t>
            </a:r>
            <a:endParaRPr lang="ro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6937528-52A8-44E0-A95E-BD270DC9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/>
            <a:fld id="{AE41A4C1-1F66-42BA-B70C-1476E553603D}" type="slidenum">
              <a:rPr/>
              <a:pPr lvl="0"/>
              <a:t>9</a:t>
            </a:fld>
            <a:endParaRPr lang="ro" noProof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7730350-FF66-4769-B8A3-72F5558481B7}"/>
              </a:ext>
            </a:extLst>
          </p:cNvPr>
          <p:cNvSpPr/>
          <p:nvPr/>
        </p:nvSpPr>
        <p:spPr>
          <a:xfrm>
            <a:off x="576636" y="2718957"/>
            <a:ext cx="2739771" cy="89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6A6CF9B6-1B3F-4E43-9300-64815DB302C5}"/>
              </a:ext>
            </a:extLst>
          </p:cNvPr>
          <p:cNvSpPr txBox="1"/>
          <p:nvPr/>
        </p:nvSpPr>
        <p:spPr>
          <a:xfrm>
            <a:off x="1825608" y="4279221"/>
            <a:ext cx="1523492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l" rtl="0">
              <a:lnSpc>
                <a:spcPct val="100000"/>
              </a:lnSpc>
            </a:pPr>
            <a:r>
              <a:rPr lang="ro" sz="1600" b="0" i="0" u="none" spc="-100" baseline="0">
                <a:latin typeface="Arial"/>
                <a:cs typeface="Arial"/>
              </a:rPr>
              <a:t>Rezultat</a:t>
            </a:r>
            <a:r>
              <a:rPr lang="ro" sz="1600" b="0" i="0" u="none" spc="-195" baseline="0">
                <a:latin typeface="Arial"/>
                <a:cs typeface="Arial"/>
              </a:rPr>
              <a:t> </a:t>
            </a:r>
            <a:r>
              <a:rPr lang="ro" sz="1600" b="0" i="0" u="none" spc="-20" baseline="0">
                <a:latin typeface="Arial"/>
                <a:cs typeface="Arial"/>
              </a:rPr>
              <a:t>în</a:t>
            </a:r>
            <a:r>
              <a:rPr lang="ro" sz="1600" b="0" i="0" u="none" spc="-204" baseline="0">
                <a:latin typeface="Arial"/>
                <a:cs typeface="Arial"/>
              </a:rPr>
              <a:t> </a:t>
            </a:r>
            <a:r>
              <a:rPr lang="ro" sz="1600" b="0" i="0" u="none" spc="-10" baseline="0">
                <a:latin typeface="Arial"/>
                <a:cs typeface="Arial"/>
              </a:rPr>
              <a:t>malware prin</a:t>
            </a:r>
            <a:r>
              <a:rPr lang="ro" sz="1600" b="0" i="0" u="none" spc="-185" baseline="0">
                <a:latin typeface="Arial"/>
                <a:cs typeface="Arial"/>
              </a:rPr>
              <a:t> </a:t>
            </a:r>
            <a:r>
              <a:rPr lang="ro" sz="1600" b="0" i="0" u="none" spc="-55" baseline="0">
                <a:latin typeface="Arial"/>
                <a:cs typeface="Arial"/>
              </a:rPr>
              <a:t>AV fals </a:t>
            </a:r>
          </a:p>
          <a:p>
            <a:pPr marL="12700" marR="5080" algn="l" rtl="0">
              <a:lnSpc>
                <a:spcPct val="100000"/>
              </a:lnSpc>
            </a:pPr>
            <a:r>
              <a:rPr lang="ro" sz="1600" b="0" i="0" u="none" spc="-55" baseline="0">
                <a:latin typeface="Arial"/>
                <a:cs typeface="Arial"/>
              </a:rPr>
              <a:t>demonstrat aici </a:t>
            </a:r>
            <a:r>
              <a:rPr lang="ro" sz="1600" b="0" i="0" u="none" spc="-55" baseline="0">
                <a:latin typeface="Arial"/>
                <a:cs typeface="Arial"/>
                <a:sym typeface="Wingdings"/>
              </a:rPr>
              <a:t>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5833" y="1524000"/>
            <a:ext cx="5767325" cy="4344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0050" y="1526549"/>
            <a:ext cx="5356750" cy="3822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ber Template" id="{5C2D4547-837A-4312-A2A8-24D118BD6B42}" vid="{9B5E5E79-F7F1-463E-8E33-991E97B355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4645</TotalTime>
  <Words>2625</Words>
  <Application>Microsoft Office PowerPoint</Application>
  <PresentationFormat>On-screen Show (4:3)</PresentationFormat>
  <Paragraphs>354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 Black</vt:lpstr>
      <vt:lpstr>Arial Unicode MS</vt:lpstr>
      <vt:lpstr>Calibri</vt:lpstr>
      <vt:lpstr>Courier New</vt:lpstr>
      <vt:lpstr>Theme1</vt:lpstr>
      <vt:lpstr>Analiza internet</vt:lpstr>
      <vt:lpstr>Riscurile internetului</vt:lpstr>
      <vt:lpstr>Social Engineering</vt:lpstr>
      <vt:lpstr>Descărcări drive-by</vt:lpstr>
      <vt:lpstr>Descărcări drive-by</vt:lpstr>
      <vt:lpstr>Descărcări drive-by: iFrames</vt:lpstr>
      <vt:lpstr>Descărcări drive-by</vt:lpstr>
      <vt:lpstr>JavaScript</vt:lpstr>
      <vt:lpstr>JavaScript</vt:lpstr>
      <vt:lpstr>Browsere internet</vt:lpstr>
      <vt:lpstr>Internet Explorer</vt:lpstr>
      <vt:lpstr>Firefox</vt:lpstr>
      <vt:lpstr>Mai multe browsere</vt:lpstr>
      <vt:lpstr>Identificarea probelor relevante</vt:lpstr>
      <vt:lpstr>Istoricul Internet</vt:lpstr>
      <vt:lpstr>Istoricul Internetului - Internet Explorer</vt:lpstr>
      <vt:lpstr>Internet Explorer 9 și versiunile anterioare</vt:lpstr>
      <vt:lpstr>Internet Explorer 10+</vt:lpstr>
      <vt:lpstr>Istoricul Windows Explorer</vt:lpstr>
      <vt:lpstr>Baze de date SQLite</vt:lpstr>
      <vt:lpstr>Timpul în Google Chrome</vt:lpstr>
      <vt:lpstr>Internet Cache</vt:lpstr>
      <vt:lpstr>Cache</vt:lpstr>
      <vt:lpstr>Internet Explorer Cache</vt:lpstr>
      <vt:lpstr>IE Cache în Windows 8</vt:lpstr>
      <vt:lpstr>Firefox Cache</vt:lpstr>
      <vt:lpstr>Chrome Cache</vt:lpstr>
      <vt:lpstr>Instrumentele Nirsoft </vt:lpstr>
      <vt:lpstr>Cookies</vt:lpstr>
      <vt:lpstr>Cookies</vt:lpstr>
      <vt:lpstr>Locațiile Cookie</vt:lpstr>
      <vt:lpstr>Fișierele descărcate</vt:lpstr>
      <vt:lpstr>Favorites (Bookmarks)</vt:lpstr>
      <vt:lpstr>IEF/Axiom</vt:lpstr>
      <vt:lpstr>Analiza artefactelor</vt:lpstr>
      <vt:lpstr>Artefacte afișate</vt:lpstr>
      <vt:lpstr>Kit-uri de exploatare</vt:lpstr>
      <vt:lpstr>Blackhole Exploit Kit</vt:lpstr>
      <vt:lpstr>page-34.htm</vt:lpstr>
      <vt:lpstr>20.72.25.146</vt:lpstr>
      <vt:lpstr>Plugin-urile scanate</vt:lpstr>
      <vt:lpstr>Atac de tip ”gură de apă” (Watering Hole)</vt:lpstr>
      <vt:lpstr>PowerPoint Presentation</vt:lpstr>
      <vt:lpstr>Web Shells</vt:lpstr>
      <vt:lpstr>Web Shells</vt:lpstr>
      <vt:lpstr>Depistarea web-shell</vt:lpstr>
      <vt:lpstr>Depistarea web-shell</vt:lpstr>
      <vt:lpstr>China Chopper</vt:lpstr>
      <vt:lpstr>China Chopper</vt:lpstr>
      <vt:lpstr>Injectare SQL </vt:lpstr>
      <vt:lpstr>Tipuri de SQLi </vt:lpstr>
      <vt:lpstr>Rezumat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Analysis</dc:title>
  <dc:creator>Paul</dc:creator>
  <cp:lastModifiedBy>Mircea</cp:lastModifiedBy>
  <cp:revision>64</cp:revision>
  <dcterms:created xsi:type="dcterms:W3CDTF">2017-01-25T15:39:47Z</dcterms:created>
  <dcterms:modified xsi:type="dcterms:W3CDTF">2021-01-19T12:01:41Z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2014-11-05T00:00:00Z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2017-01-25T00:00:00Z</vt:filetime>
  </property>
</Properties>
</file>